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72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6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야놀자 야체 B" panose="02020603020101020101" pitchFamily="18" charset="-127"/>
      <p:bold r:id="rId16"/>
    </p:embeddedFont>
    <p:embeddedFont>
      <p:font typeface="Cambria Math" panose="02040503050406030204" pitchFamily="18" charset="0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8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7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20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9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99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3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9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05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C3B5A0-A1B0-4FFA-A4CF-6BFF861838BB}"/>
              </a:ext>
            </a:extLst>
          </p:cNvPr>
          <p:cNvSpPr/>
          <p:nvPr/>
        </p:nvSpPr>
        <p:spPr>
          <a:xfrm>
            <a:off x="3891643" y="2767238"/>
            <a:ext cx="4595131" cy="957035"/>
          </a:xfrm>
          <a:prstGeom prst="roundRect">
            <a:avLst/>
          </a:prstGeom>
          <a:solidFill>
            <a:srgbClr val="E4C1B1"/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45A4D7F-55EA-45DD-A6C1-14289920669B}"/>
              </a:ext>
            </a:extLst>
          </p:cNvPr>
          <p:cNvSpPr/>
          <p:nvPr/>
        </p:nvSpPr>
        <p:spPr>
          <a:xfrm>
            <a:off x="3805918" y="2671989"/>
            <a:ext cx="4595131" cy="957035"/>
          </a:xfrm>
          <a:prstGeom prst="roundRect">
            <a:avLst/>
          </a:prstGeom>
          <a:solidFill>
            <a:srgbClr val="F6F1E5"/>
          </a:solidFill>
          <a:ln w="31750">
            <a:solidFill>
              <a:srgbClr val="675750"/>
            </a:solidFill>
          </a:ln>
          <a:effectLst>
            <a:innerShdw dist="127000" dir="135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en-US" altLang="ko-KR" sz="3600" b="1" kern="0" dirty="0">
                <a:solidFill>
                  <a:srgbClr val="67575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MEDIAPIPE</a:t>
            </a:r>
          </a:p>
        </p:txBody>
      </p:sp>
      <p:sp>
        <p:nvSpPr>
          <p:cNvPr id="15" name="사각형: 둥근 모서리 5">
            <a:extLst>
              <a:ext uri="{FF2B5EF4-FFF2-40B4-BE49-F238E27FC236}">
                <a16:creationId xmlns:a16="http://schemas.microsoft.com/office/drawing/2014/main" id="{65C3B5A0-A1B0-4FFA-A4CF-6BFF861838BB}"/>
              </a:ext>
            </a:extLst>
          </p:cNvPr>
          <p:cNvSpPr/>
          <p:nvPr/>
        </p:nvSpPr>
        <p:spPr>
          <a:xfrm>
            <a:off x="3891643" y="2247900"/>
            <a:ext cx="2425267" cy="229600"/>
          </a:xfrm>
          <a:prstGeom prst="roundRect">
            <a:avLst>
              <a:gd name="adj" fmla="val 50000"/>
            </a:avLst>
          </a:prstGeom>
          <a:solidFill>
            <a:srgbClr val="675750"/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prstClr val="white"/>
                </a:solidFill>
                <a:latin typeface="+mn-ea"/>
              </a:rPr>
              <a:t>산업시스템공학 </a:t>
            </a:r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2018011389 </a:t>
            </a:r>
            <a:r>
              <a:rPr lang="ko-KR" altLang="en-US" sz="1000" b="1" dirty="0" err="1">
                <a:solidFill>
                  <a:prstClr val="white"/>
                </a:solidFill>
                <a:latin typeface="+mn-ea"/>
              </a:rPr>
              <a:t>백은선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86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스마트폰의 가속도 센서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07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7ED591B-86F9-487A-BAD1-8C93BCE16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18" y="1917204"/>
            <a:ext cx="3344821" cy="364308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14C105-3934-4891-9981-85860B050E3D}"/>
              </a:ext>
            </a:extLst>
          </p:cNvPr>
          <p:cNvSpPr/>
          <p:nvPr/>
        </p:nvSpPr>
        <p:spPr>
          <a:xfrm>
            <a:off x="6950750" y="2508603"/>
            <a:ext cx="3662915" cy="2460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스마트폰의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축 가속도 센서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스마트폰이 지원하는 전형적인 지역 좌표계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축은 좌우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Y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축은 아래 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Z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축은 앞뒤 방향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지역좌표계의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각 축 방향으로 감지되는 가속도 측정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센서 값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&lt;ax, ay, ax&gt;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2C985A-7923-4F7A-B6F6-F267FB3DB307}"/>
              </a:ext>
            </a:extLst>
          </p:cNvPr>
          <p:cNvSpPr/>
          <p:nvPr/>
        </p:nvSpPr>
        <p:spPr>
          <a:xfrm>
            <a:off x="397164" y="6208218"/>
            <a:ext cx="4932218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04040"/>
                </a:solidFill>
                <a:latin typeface="+mn-ea"/>
              </a:rPr>
              <a:t>출처 </a:t>
            </a:r>
            <a:r>
              <a:rPr lang="en-US" altLang="ko-KR" sz="1000" dirty="0">
                <a:solidFill>
                  <a:srgbClr val="404040"/>
                </a:solidFill>
                <a:latin typeface="+mn-ea"/>
              </a:rPr>
              <a:t>: </a:t>
            </a:r>
            <a:r>
              <a:rPr lang="ko-KR" altLang="en-US" sz="1000" dirty="0">
                <a:solidFill>
                  <a:srgbClr val="404040"/>
                </a:solidFill>
                <a:latin typeface="+mn-ea"/>
              </a:rPr>
              <a:t>스마트폰 가속도 센서를 이용한 테니스 스윙 인식 방법</a:t>
            </a:r>
            <a:r>
              <a:rPr lang="en-US" altLang="ko-KR" sz="1000" dirty="0">
                <a:solidFill>
                  <a:srgbClr val="404040"/>
                </a:solidFill>
                <a:latin typeface="+mn-ea"/>
              </a:rPr>
              <a:t>(2013, </a:t>
            </a:r>
            <a:r>
              <a:rPr lang="ko-KR" altLang="en-US" sz="1000" dirty="0">
                <a:solidFill>
                  <a:srgbClr val="404040"/>
                </a:solidFill>
                <a:latin typeface="+mn-ea"/>
              </a:rPr>
              <a:t>김상철</a:t>
            </a:r>
            <a:r>
              <a:rPr lang="en-US" altLang="ko-KR" sz="1000" dirty="0">
                <a:solidFill>
                  <a:srgbClr val="404040"/>
                </a:solidFill>
                <a:latin typeface="+mn-ea"/>
              </a:rPr>
              <a:t>,</a:t>
            </a:r>
            <a:r>
              <a:rPr lang="ko-KR" altLang="en-US" sz="1000" dirty="0" err="1">
                <a:solidFill>
                  <a:srgbClr val="404040"/>
                </a:solidFill>
                <a:latin typeface="+mn-ea"/>
              </a:rPr>
              <a:t>차충용</a:t>
            </a:r>
            <a:r>
              <a:rPr lang="en-US" altLang="ko-KR" sz="1050" dirty="0">
                <a:solidFill>
                  <a:srgbClr val="40404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416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스마트폰의 가속도 센서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07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A14C105-3934-4891-9981-85860B050E3D}"/>
                  </a:ext>
                </a:extLst>
              </p:cNvPr>
              <p:cNvSpPr/>
              <p:nvPr/>
            </p:nvSpPr>
            <p:spPr>
              <a:xfrm>
                <a:off x="7338388" y="2094886"/>
                <a:ext cx="3911214" cy="3983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어려움을 주는 요인 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: 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중력 가속도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중력가속도는 항상 스마트폰에 영향을 줌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정지상태에서도 가속도 센서는 이 값을 감지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Ex)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스마트폰을 책상위에 두고 움직이지 않아도 </a:t>
                </a:r>
                <a:r>
                  <a:rPr lang="en-US" altLang="ko-KR" sz="11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az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는 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9.8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X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축은 중력가속도와 수직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Y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축과 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z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축은 그렇지 않음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ax = 0 , ay = g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sz="11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, ax = g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sz="11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(g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는 중력가속도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1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1100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는 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g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와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z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축이 이루는 각도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스마트폰이 움직일 때 가속도 센서의 값은 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중력가속도와 움직임에 따른 가속도의 합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가속도 센서 값만으로 스마트폰의 움직임 속도를 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계산하는데에는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한계가 있음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A14C105-3934-4891-9981-85860B050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88" y="2094886"/>
                <a:ext cx="3911214" cy="3983783"/>
              </a:xfrm>
              <a:prstGeom prst="rect">
                <a:avLst/>
              </a:prstGeom>
              <a:blipFill>
                <a:blip r:embed="rId2"/>
                <a:stretch>
                  <a:fillRect b="-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8F58F66-48D1-4B42-809D-136CCAA4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53" y="2727163"/>
            <a:ext cx="3233116" cy="25664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BC75B2-A5DC-45ED-9910-C4E7463E4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485" y="2524503"/>
            <a:ext cx="3208702" cy="27691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13447F-EE27-4B16-82F6-BC613265F726}"/>
              </a:ext>
            </a:extLst>
          </p:cNvPr>
          <p:cNvSpPr/>
          <p:nvPr/>
        </p:nvSpPr>
        <p:spPr>
          <a:xfrm>
            <a:off x="397164" y="6208218"/>
            <a:ext cx="4932218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04040"/>
                </a:solidFill>
                <a:latin typeface="+mn-ea"/>
              </a:rPr>
              <a:t>출처 </a:t>
            </a:r>
            <a:r>
              <a:rPr lang="en-US" altLang="ko-KR" sz="1000" dirty="0">
                <a:solidFill>
                  <a:srgbClr val="404040"/>
                </a:solidFill>
                <a:latin typeface="+mn-ea"/>
              </a:rPr>
              <a:t>: </a:t>
            </a:r>
            <a:r>
              <a:rPr lang="ko-KR" altLang="en-US" sz="1000" dirty="0">
                <a:solidFill>
                  <a:srgbClr val="404040"/>
                </a:solidFill>
                <a:latin typeface="+mn-ea"/>
              </a:rPr>
              <a:t>스마트폰 가속도 센서를 이용한 테니스 스윙 인식 방법</a:t>
            </a:r>
            <a:r>
              <a:rPr lang="en-US" altLang="ko-KR" sz="1000" dirty="0">
                <a:solidFill>
                  <a:srgbClr val="404040"/>
                </a:solidFill>
                <a:latin typeface="+mn-ea"/>
              </a:rPr>
              <a:t>(2013, </a:t>
            </a:r>
            <a:r>
              <a:rPr lang="ko-KR" altLang="en-US" sz="1000" dirty="0">
                <a:solidFill>
                  <a:srgbClr val="404040"/>
                </a:solidFill>
                <a:latin typeface="+mn-ea"/>
              </a:rPr>
              <a:t>김상철</a:t>
            </a:r>
            <a:r>
              <a:rPr lang="en-US" altLang="ko-KR" sz="1000" dirty="0">
                <a:solidFill>
                  <a:srgbClr val="404040"/>
                </a:solidFill>
                <a:latin typeface="+mn-ea"/>
              </a:rPr>
              <a:t>,</a:t>
            </a:r>
            <a:r>
              <a:rPr lang="ko-KR" altLang="en-US" sz="1000" dirty="0" err="1">
                <a:solidFill>
                  <a:srgbClr val="404040"/>
                </a:solidFill>
                <a:latin typeface="+mn-ea"/>
              </a:rPr>
              <a:t>차충용</a:t>
            </a:r>
            <a:r>
              <a:rPr lang="en-US" altLang="ko-KR" sz="1050" dirty="0">
                <a:solidFill>
                  <a:srgbClr val="40404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520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C3B5A0-A1B0-4FFA-A4CF-6BFF861838BB}"/>
              </a:ext>
            </a:extLst>
          </p:cNvPr>
          <p:cNvSpPr/>
          <p:nvPr/>
        </p:nvSpPr>
        <p:spPr>
          <a:xfrm>
            <a:off x="3891643" y="2767238"/>
            <a:ext cx="4595131" cy="957035"/>
          </a:xfrm>
          <a:prstGeom prst="roundRect">
            <a:avLst/>
          </a:prstGeom>
          <a:solidFill>
            <a:srgbClr val="E4C1B1"/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45A4D7F-55EA-45DD-A6C1-14289920669B}"/>
              </a:ext>
            </a:extLst>
          </p:cNvPr>
          <p:cNvSpPr/>
          <p:nvPr/>
        </p:nvSpPr>
        <p:spPr>
          <a:xfrm>
            <a:off x="3805918" y="2671989"/>
            <a:ext cx="4595131" cy="957035"/>
          </a:xfrm>
          <a:prstGeom prst="roundRect">
            <a:avLst/>
          </a:prstGeom>
          <a:solidFill>
            <a:srgbClr val="F6F1E5"/>
          </a:solidFill>
          <a:ln w="31750">
            <a:solidFill>
              <a:srgbClr val="675750"/>
            </a:solidFill>
          </a:ln>
          <a:effectLst>
            <a:innerShdw dist="127000" dir="135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67575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감사합니다</a:t>
            </a:r>
            <a:endParaRPr lang="en-US" altLang="ko-KR" sz="3600" b="1" kern="0" dirty="0">
              <a:solidFill>
                <a:srgbClr val="67575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53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Contents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00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sp>
        <p:nvSpPr>
          <p:cNvPr id="27" name="사각형: 둥근 모서리 82">
            <a:extLst>
              <a:ext uri="{FF2B5EF4-FFF2-40B4-BE49-F238E27FC236}">
                <a16:creationId xmlns:a16="http://schemas.microsoft.com/office/drawing/2014/main" id="{DCF7899A-F55A-4F3C-AF04-5405A100A834}"/>
              </a:ext>
            </a:extLst>
          </p:cNvPr>
          <p:cNvSpPr/>
          <p:nvPr/>
        </p:nvSpPr>
        <p:spPr>
          <a:xfrm>
            <a:off x="929906" y="232280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E4C1B1"/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 err="1">
                <a:solidFill>
                  <a:prstClr val="white"/>
                </a:solidFill>
              </a:rPr>
              <a:t>Mediapipe</a:t>
            </a:r>
            <a:r>
              <a:rPr lang="en-US" altLang="ko-KR" sz="1600" b="1" dirty="0">
                <a:solidFill>
                  <a:prstClr val="white"/>
                </a:solidFill>
              </a:rPr>
              <a:t> Hands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FC803AA-600A-4250-B180-9797161BB59A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2409441" y="3050248"/>
            <a:ext cx="1" cy="425285"/>
          </a:xfrm>
          <a:prstGeom prst="line">
            <a:avLst/>
          </a:prstGeom>
          <a:ln w="19050">
            <a:solidFill>
              <a:srgbClr val="67575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86">
            <a:extLst>
              <a:ext uri="{FF2B5EF4-FFF2-40B4-BE49-F238E27FC236}">
                <a16:creationId xmlns:a16="http://schemas.microsoft.com/office/drawing/2014/main" id="{643DF2C9-0DC2-40DB-9801-94C31026821B}"/>
              </a:ext>
            </a:extLst>
          </p:cNvPr>
          <p:cNvSpPr/>
          <p:nvPr/>
        </p:nvSpPr>
        <p:spPr>
          <a:xfrm>
            <a:off x="929905" y="3475533"/>
            <a:ext cx="2959071" cy="361868"/>
          </a:xfrm>
          <a:prstGeom prst="roundRect">
            <a:avLst>
              <a:gd name="adj" fmla="val 50000"/>
            </a:avLst>
          </a:prstGeom>
          <a:solidFill>
            <a:srgbClr val="F6F1E5"/>
          </a:solidFill>
          <a:ln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675750"/>
                </a:solidFill>
              </a:rPr>
              <a:t>With webcam</a:t>
            </a:r>
          </a:p>
        </p:txBody>
      </p:sp>
      <p:sp>
        <p:nvSpPr>
          <p:cNvPr id="49" name="사각형: 둥근 모서리 91">
            <a:extLst>
              <a:ext uri="{FF2B5EF4-FFF2-40B4-BE49-F238E27FC236}">
                <a16:creationId xmlns:a16="http://schemas.microsoft.com/office/drawing/2014/main" id="{8F06715F-C03A-4F14-8266-01A8735D5FD2}"/>
              </a:ext>
            </a:extLst>
          </p:cNvPr>
          <p:cNvSpPr/>
          <p:nvPr/>
        </p:nvSpPr>
        <p:spPr>
          <a:xfrm>
            <a:off x="4629507" y="232280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E4C1B1"/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 err="1">
                <a:solidFill>
                  <a:prstClr val="white"/>
                </a:solidFill>
              </a:rPr>
              <a:t>Mediapipe</a:t>
            </a:r>
            <a:r>
              <a:rPr lang="en-US" altLang="ko-KR" sz="1600" b="1" dirty="0">
                <a:solidFill>
                  <a:prstClr val="white"/>
                </a:solidFill>
              </a:rPr>
              <a:t> Holistic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2396DCB-1A3C-49A5-BA6C-12A25EEA42D6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6108524" y="3050248"/>
            <a:ext cx="519" cy="1216181"/>
          </a:xfrm>
          <a:prstGeom prst="line">
            <a:avLst/>
          </a:prstGeom>
          <a:ln w="19050">
            <a:solidFill>
              <a:srgbClr val="67575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96">
            <a:extLst>
              <a:ext uri="{FF2B5EF4-FFF2-40B4-BE49-F238E27FC236}">
                <a16:creationId xmlns:a16="http://schemas.microsoft.com/office/drawing/2014/main" id="{CCC730B4-3E3C-4CEA-8068-C41DE0D9848C}"/>
              </a:ext>
            </a:extLst>
          </p:cNvPr>
          <p:cNvSpPr/>
          <p:nvPr/>
        </p:nvSpPr>
        <p:spPr>
          <a:xfrm>
            <a:off x="4629506" y="3475533"/>
            <a:ext cx="2959071" cy="361868"/>
          </a:xfrm>
          <a:prstGeom prst="roundRect">
            <a:avLst>
              <a:gd name="adj" fmla="val 50000"/>
            </a:avLst>
          </a:prstGeom>
          <a:solidFill>
            <a:srgbClr val="F6F1E5"/>
          </a:solidFill>
          <a:ln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675750"/>
                </a:solidFill>
              </a:rPr>
              <a:t>With webcam</a:t>
            </a:r>
          </a:p>
        </p:txBody>
      </p:sp>
      <p:sp>
        <p:nvSpPr>
          <p:cNvPr id="54" name="사각형: 둥근 모서리 97">
            <a:extLst>
              <a:ext uri="{FF2B5EF4-FFF2-40B4-BE49-F238E27FC236}">
                <a16:creationId xmlns:a16="http://schemas.microsoft.com/office/drawing/2014/main" id="{9804995C-BB6B-4A88-B8A2-2E93832CC8E0}"/>
              </a:ext>
            </a:extLst>
          </p:cNvPr>
          <p:cNvSpPr/>
          <p:nvPr/>
        </p:nvSpPr>
        <p:spPr>
          <a:xfrm>
            <a:off x="8329108" y="232280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E4C1B1"/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Etc..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6394411-7044-4B67-B8F2-DECB00C20BCD}"/>
              </a:ext>
            </a:extLst>
          </p:cNvPr>
          <p:cNvSpPr/>
          <p:nvPr/>
        </p:nvSpPr>
        <p:spPr>
          <a:xfrm>
            <a:off x="8437058" y="2416524"/>
            <a:ext cx="540000" cy="540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FD2820F-0D4E-49AB-8F41-CC81E3E38608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9808644" y="3050248"/>
            <a:ext cx="0" cy="2205243"/>
          </a:xfrm>
          <a:prstGeom prst="line">
            <a:avLst/>
          </a:prstGeom>
          <a:ln w="19050">
            <a:solidFill>
              <a:srgbClr val="67575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102">
            <a:extLst>
              <a:ext uri="{FF2B5EF4-FFF2-40B4-BE49-F238E27FC236}">
                <a16:creationId xmlns:a16="http://schemas.microsoft.com/office/drawing/2014/main" id="{CF878816-59C1-4654-8850-81DDF3E571D4}"/>
              </a:ext>
            </a:extLst>
          </p:cNvPr>
          <p:cNvSpPr/>
          <p:nvPr/>
        </p:nvSpPr>
        <p:spPr>
          <a:xfrm>
            <a:off x="8329107" y="3475533"/>
            <a:ext cx="2959071" cy="361868"/>
          </a:xfrm>
          <a:prstGeom prst="roundRect">
            <a:avLst>
              <a:gd name="adj" fmla="val 50000"/>
            </a:avLst>
          </a:prstGeom>
          <a:solidFill>
            <a:srgbClr val="F6F1E5"/>
          </a:solidFill>
          <a:ln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675750"/>
                </a:solidFill>
              </a:rPr>
              <a:t>Object tracking</a:t>
            </a: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EA7CBF1E-6CB4-4A16-9860-0960842DABE8}"/>
              </a:ext>
            </a:extLst>
          </p:cNvPr>
          <p:cNvSpPr>
            <a:spLocks/>
          </p:cNvSpPr>
          <p:nvPr/>
        </p:nvSpPr>
        <p:spPr bwMode="auto">
          <a:xfrm>
            <a:off x="8553963" y="2566160"/>
            <a:ext cx="282439" cy="25040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33" name="사각형: 둥근 모서리 96">
            <a:extLst>
              <a:ext uri="{FF2B5EF4-FFF2-40B4-BE49-F238E27FC236}">
                <a16:creationId xmlns:a16="http://schemas.microsoft.com/office/drawing/2014/main" id="{C4E1522D-DCB3-4676-84A6-39933DE0126F}"/>
              </a:ext>
            </a:extLst>
          </p:cNvPr>
          <p:cNvSpPr/>
          <p:nvPr/>
        </p:nvSpPr>
        <p:spPr>
          <a:xfrm>
            <a:off x="4629506" y="4224944"/>
            <a:ext cx="2959071" cy="361868"/>
          </a:xfrm>
          <a:prstGeom prst="roundRect">
            <a:avLst>
              <a:gd name="adj" fmla="val 50000"/>
            </a:avLst>
          </a:prstGeom>
          <a:solidFill>
            <a:srgbClr val="F6F1E5"/>
          </a:solidFill>
          <a:ln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675750"/>
                </a:solidFill>
              </a:rPr>
              <a:t>With android</a:t>
            </a:r>
          </a:p>
        </p:txBody>
      </p:sp>
      <p:sp>
        <p:nvSpPr>
          <p:cNvPr id="34" name="사각형: 둥근 모서리 102">
            <a:extLst>
              <a:ext uri="{FF2B5EF4-FFF2-40B4-BE49-F238E27FC236}">
                <a16:creationId xmlns:a16="http://schemas.microsoft.com/office/drawing/2014/main" id="{9C96FCC2-DF97-4575-990D-24B0E560FDAA}"/>
              </a:ext>
            </a:extLst>
          </p:cNvPr>
          <p:cNvSpPr/>
          <p:nvPr/>
        </p:nvSpPr>
        <p:spPr>
          <a:xfrm>
            <a:off x="8328588" y="4224944"/>
            <a:ext cx="2959071" cy="361868"/>
          </a:xfrm>
          <a:prstGeom prst="roundRect">
            <a:avLst>
              <a:gd name="adj" fmla="val 50000"/>
            </a:avLst>
          </a:prstGeom>
          <a:solidFill>
            <a:srgbClr val="F6F1E5"/>
          </a:solidFill>
          <a:ln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675750"/>
                </a:solidFill>
              </a:rPr>
              <a:t>Face detection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09220A8-10F7-4B9C-9236-F699A8A2D168}"/>
              </a:ext>
            </a:extLst>
          </p:cNvPr>
          <p:cNvSpPr/>
          <p:nvPr/>
        </p:nvSpPr>
        <p:spPr>
          <a:xfrm>
            <a:off x="1037856" y="2416524"/>
            <a:ext cx="540000" cy="540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1C4315-B178-487D-9A89-7FA958169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46" y="2471114"/>
            <a:ext cx="430820" cy="43082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84A856A8-933E-4A94-8181-97F8FB4E75BB}"/>
              </a:ext>
            </a:extLst>
          </p:cNvPr>
          <p:cNvSpPr/>
          <p:nvPr/>
        </p:nvSpPr>
        <p:spPr>
          <a:xfrm>
            <a:off x="4737457" y="2416524"/>
            <a:ext cx="540000" cy="540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0C50CB-16D5-47F5-8AD7-C7934C5D6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37458" y="2416524"/>
            <a:ext cx="539999" cy="539999"/>
          </a:xfrm>
          <a:prstGeom prst="rect">
            <a:avLst/>
          </a:prstGeom>
        </p:spPr>
      </p:pic>
      <p:sp>
        <p:nvSpPr>
          <p:cNvPr id="39" name="사각형: 둥근 모서리 102">
            <a:extLst>
              <a:ext uri="{FF2B5EF4-FFF2-40B4-BE49-F238E27FC236}">
                <a16:creationId xmlns:a16="http://schemas.microsoft.com/office/drawing/2014/main" id="{95F329D9-8DCA-462A-B802-356566D3E196}"/>
              </a:ext>
            </a:extLst>
          </p:cNvPr>
          <p:cNvSpPr/>
          <p:nvPr/>
        </p:nvSpPr>
        <p:spPr>
          <a:xfrm>
            <a:off x="8328588" y="5007640"/>
            <a:ext cx="2959071" cy="361868"/>
          </a:xfrm>
          <a:prstGeom prst="roundRect">
            <a:avLst>
              <a:gd name="adj" fmla="val 50000"/>
            </a:avLst>
          </a:prstGeom>
          <a:solidFill>
            <a:srgbClr val="F6F1E5"/>
          </a:solidFill>
          <a:ln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rgbClr val="675750"/>
                </a:solidFill>
              </a:rPr>
              <a:t>Accelerator Sensor on </a:t>
            </a:r>
            <a:r>
              <a:rPr lang="en-US" altLang="ko-KR" sz="1200" b="1" dirty="0" err="1">
                <a:solidFill>
                  <a:srgbClr val="675750"/>
                </a:solidFill>
              </a:rPr>
              <a:t>SmartPhone</a:t>
            </a:r>
            <a:endParaRPr lang="en-US" altLang="ko-KR" sz="1200" b="1" dirty="0">
              <a:solidFill>
                <a:srgbClr val="6757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72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Hands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01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AF87C6-8997-4DCA-A9F5-18CCD3F0E3AB}"/>
              </a:ext>
            </a:extLst>
          </p:cNvPr>
          <p:cNvGrpSpPr/>
          <p:nvPr/>
        </p:nvGrpSpPr>
        <p:grpSpPr>
          <a:xfrm>
            <a:off x="687142" y="1739603"/>
            <a:ext cx="5127207" cy="4261045"/>
            <a:chOff x="761865" y="1804195"/>
            <a:chExt cx="2703409" cy="2354309"/>
          </a:xfrm>
        </p:grpSpPr>
        <p:sp>
          <p:nvSpPr>
            <p:cNvPr id="14" name="사각형: 둥근 위쪽 모서리 6">
              <a:extLst>
                <a:ext uri="{FF2B5EF4-FFF2-40B4-BE49-F238E27FC236}">
                  <a16:creationId xmlns:a16="http://schemas.microsoft.com/office/drawing/2014/main" id="{2345D4DF-7CC8-47D0-A568-0CEAA03B40E5}"/>
                </a:ext>
              </a:extLst>
            </p:cNvPr>
            <p:cNvSpPr/>
            <p:nvPr/>
          </p:nvSpPr>
          <p:spPr>
            <a:xfrm>
              <a:off x="761865" y="1804195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사각형: 둥근 위쪽 모서리 5">
              <a:extLst>
                <a:ext uri="{FF2B5EF4-FFF2-40B4-BE49-F238E27FC236}">
                  <a16:creationId xmlns:a16="http://schemas.microsoft.com/office/drawing/2014/main" id="{E8D67C95-0439-440A-97BF-DCC0300A7BF5}"/>
                </a:ext>
              </a:extLst>
            </p:cNvPr>
            <p:cNvSpPr/>
            <p:nvPr/>
          </p:nvSpPr>
          <p:spPr>
            <a:xfrm>
              <a:off x="761865" y="1804195"/>
              <a:ext cx="2703408" cy="331571"/>
            </a:xfrm>
            <a:prstGeom prst="round2SameRect">
              <a:avLst/>
            </a:prstGeom>
            <a:solidFill>
              <a:srgbClr val="F6F1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D32777-3115-4FEA-BA44-D0C09F70359C}"/>
                </a:ext>
              </a:extLst>
            </p:cNvPr>
            <p:cNvGrpSpPr/>
            <p:nvPr/>
          </p:nvGrpSpPr>
          <p:grpSpPr>
            <a:xfrm>
              <a:off x="2433123" y="1900557"/>
              <a:ext cx="893823" cy="138845"/>
              <a:chOff x="5455269" y="2543608"/>
              <a:chExt cx="893823" cy="138845"/>
            </a:xfrm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4527AD3A-B897-4276-AF41-4B36306B7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03CDCF3C-D219-47C7-B0A7-E3C9EE7D408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2">
                <a:extLst>
                  <a:ext uri="{FF2B5EF4-FFF2-40B4-BE49-F238E27FC236}">
                    <a16:creationId xmlns:a16="http://schemas.microsoft.com/office/drawing/2014/main" id="{BFED3F2F-BAE0-45F0-ABCE-C89F8BBDBB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20" name="Freeform 13">
                  <a:extLst>
                    <a:ext uri="{FF2B5EF4-FFF2-40B4-BE49-F238E27FC236}">
                      <a16:creationId xmlns:a16="http://schemas.microsoft.com/office/drawing/2014/main" id="{9B5A0F90-92EB-4D1E-9DB3-023F94CA7A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14">
                  <a:extLst>
                    <a:ext uri="{FF2B5EF4-FFF2-40B4-BE49-F238E27FC236}">
                      <a16:creationId xmlns:a16="http://schemas.microsoft.com/office/drawing/2014/main" id="{A7E1FF69-8354-4108-AFF4-73272184E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416EE20-0DAE-408F-BDE2-0AC62302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01" y="2473992"/>
            <a:ext cx="4494292" cy="337071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101FF5-778C-4EF4-B1A7-700BA84A8A6D}"/>
              </a:ext>
            </a:extLst>
          </p:cNvPr>
          <p:cNvSpPr/>
          <p:nvPr/>
        </p:nvSpPr>
        <p:spPr>
          <a:xfrm>
            <a:off x="6764488" y="2241076"/>
            <a:ext cx="3662915" cy="3475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MEDIAPIPE HANDS with webcam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min_detection_confidence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손가락 감지 최소 신뢰성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1.0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가까울수록 높은 확률의 손가락만 감지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min_tracking_confidence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손가락 추적 최소 신뢰성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1.0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가까울수록 추적율이 높은 것만 감지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둘다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0.5(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기본값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HAND_CONNECTIONS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drawing_styles.get_default_hand_landmark_style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(),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drawing_styles.get_default_hand_connection_style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6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Holistic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02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101449-4687-4E85-80A6-3635A551CE42}"/>
              </a:ext>
            </a:extLst>
          </p:cNvPr>
          <p:cNvGrpSpPr/>
          <p:nvPr/>
        </p:nvGrpSpPr>
        <p:grpSpPr>
          <a:xfrm>
            <a:off x="974493" y="1448889"/>
            <a:ext cx="3970864" cy="3300048"/>
            <a:chOff x="761865" y="1804195"/>
            <a:chExt cx="2703409" cy="2354309"/>
          </a:xfrm>
        </p:grpSpPr>
        <p:sp>
          <p:nvSpPr>
            <p:cNvPr id="23" name="사각형: 둥근 위쪽 모서리 6">
              <a:extLst>
                <a:ext uri="{FF2B5EF4-FFF2-40B4-BE49-F238E27FC236}">
                  <a16:creationId xmlns:a16="http://schemas.microsoft.com/office/drawing/2014/main" id="{C1B3F578-ECC3-4656-B3F4-065E7556FAD9}"/>
                </a:ext>
              </a:extLst>
            </p:cNvPr>
            <p:cNvSpPr/>
            <p:nvPr/>
          </p:nvSpPr>
          <p:spPr>
            <a:xfrm>
              <a:off x="761865" y="1804195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사각형: 둥근 위쪽 모서리 5">
              <a:extLst>
                <a:ext uri="{FF2B5EF4-FFF2-40B4-BE49-F238E27FC236}">
                  <a16:creationId xmlns:a16="http://schemas.microsoft.com/office/drawing/2014/main" id="{DDD19598-9810-4001-A4E0-C887CDB8E45F}"/>
                </a:ext>
              </a:extLst>
            </p:cNvPr>
            <p:cNvSpPr/>
            <p:nvPr/>
          </p:nvSpPr>
          <p:spPr>
            <a:xfrm>
              <a:off x="761865" y="1804195"/>
              <a:ext cx="2703408" cy="331571"/>
            </a:xfrm>
            <a:prstGeom prst="round2SameRect">
              <a:avLst/>
            </a:prstGeom>
            <a:solidFill>
              <a:srgbClr val="F6F1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EEC0AE9-D545-43F7-91FB-CAB63E6E6035}"/>
                </a:ext>
              </a:extLst>
            </p:cNvPr>
            <p:cNvGrpSpPr/>
            <p:nvPr/>
          </p:nvGrpSpPr>
          <p:grpSpPr>
            <a:xfrm>
              <a:off x="2433123" y="1900557"/>
              <a:ext cx="893823" cy="138845"/>
              <a:chOff x="5455269" y="2543608"/>
              <a:chExt cx="893823" cy="138845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00939C2D-9651-4B12-8E95-4C06D88A2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5F8F93AE-80DE-4A5B-8475-A4F6E435F5B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E7DB2898-C33F-44E7-BC8E-A0E2CC28462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29" name="Freeform 13">
                  <a:extLst>
                    <a:ext uri="{FF2B5EF4-FFF2-40B4-BE49-F238E27FC236}">
                      <a16:creationId xmlns:a16="http://schemas.microsoft.com/office/drawing/2014/main" id="{E80451EC-6E31-4712-AE9B-A3C6A35C35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14">
                  <a:extLst>
                    <a:ext uri="{FF2B5EF4-FFF2-40B4-BE49-F238E27FC236}">
                      <a16:creationId xmlns:a16="http://schemas.microsoft.com/office/drawing/2014/main" id="{1910BB85-CD86-488A-B30C-1C6212A8F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163A4A1-65E5-45EF-9C65-CC0984D65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35" y="1996908"/>
            <a:ext cx="3548264" cy="266119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43A3E3-269E-48BA-AA94-15B2952BBE97}"/>
              </a:ext>
            </a:extLst>
          </p:cNvPr>
          <p:cNvGrpSpPr/>
          <p:nvPr/>
        </p:nvGrpSpPr>
        <p:grpSpPr>
          <a:xfrm>
            <a:off x="3198288" y="3424737"/>
            <a:ext cx="3449337" cy="2866625"/>
            <a:chOff x="761865" y="1804195"/>
            <a:chExt cx="2703409" cy="2354309"/>
          </a:xfrm>
        </p:grpSpPr>
        <p:sp>
          <p:nvSpPr>
            <p:cNvPr id="14" name="사각형: 둥근 위쪽 모서리 6">
              <a:extLst>
                <a:ext uri="{FF2B5EF4-FFF2-40B4-BE49-F238E27FC236}">
                  <a16:creationId xmlns:a16="http://schemas.microsoft.com/office/drawing/2014/main" id="{E6AF8E3A-D021-4F34-A688-BC267C3ECAD1}"/>
                </a:ext>
              </a:extLst>
            </p:cNvPr>
            <p:cNvSpPr/>
            <p:nvPr/>
          </p:nvSpPr>
          <p:spPr>
            <a:xfrm>
              <a:off x="761865" y="1804195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사각형: 둥근 위쪽 모서리 5">
              <a:extLst>
                <a:ext uri="{FF2B5EF4-FFF2-40B4-BE49-F238E27FC236}">
                  <a16:creationId xmlns:a16="http://schemas.microsoft.com/office/drawing/2014/main" id="{A2BE0417-45A6-49C6-92EA-E060FF892723}"/>
                </a:ext>
              </a:extLst>
            </p:cNvPr>
            <p:cNvSpPr/>
            <p:nvPr/>
          </p:nvSpPr>
          <p:spPr>
            <a:xfrm>
              <a:off x="761865" y="1804195"/>
              <a:ext cx="2703408" cy="331571"/>
            </a:xfrm>
            <a:prstGeom prst="round2SameRect">
              <a:avLst/>
            </a:prstGeom>
            <a:solidFill>
              <a:srgbClr val="F6F1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01F35F3-3D6F-4D3F-A518-A14EB2B6C3A4}"/>
                </a:ext>
              </a:extLst>
            </p:cNvPr>
            <p:cNvGrpSpPr/>
            <p:nvPr/>
          </p:nvGrpSpPr>
          <p:grpSpPr>
            <a:xfrm>
              <a:off x="2433123" y="1900557"/>
              <a:ext cx="893823" cy="138845"/>
              <a:chOff x="5455269" y="2543608"/>
              <a:chExt cx="893823" cy="138845"/>
            </a:xfrm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C998EC79-7E42-4E6B-939C-881A5DCA7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09326CA1-D819-4124-AFE6-0A7AC237CE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2">
                <a:extLst>
                  <a:ext uri="{FF2B5EF4-FFF2-40B4-BE49-F238E27FC236}">
                    <a16:creationId xmlns:a16="http://schemas.microsoft.com/office/drawing/2014/main" id="{00C09D0E-C314-4165-B3E7-228D246AD4D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20" name="Freeform 13">
                  <a:extLst>
                    <a:ext uri="{FF2B5EF4-FFF2-40B4-BE49-F238E27FC236}">
                      <a16:creationId xmlns:a16="http://schemas.microsoft.com/office/drawing/2014/main" id="{884B7218-AEAE-4BA3-B616-C397D14B4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14">
                  <a:extLst>
                    <a:ext uri="{FF2B5EF4-FFF2-40B4-BE49-F238E27FC236}">
                      <a16:creationId xmlns:a16="http://schemas.microsoft.com/office/drawing/2014/main" id="{C6C8E368-E35E-4C3E-9BBD-EEC4F133A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8F5BB5A-57A2-4C4E-9784-64ABF1C24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391" y="3938459"/>
            <a:ext cx="2980015" cy="223501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387BB4-35C3-45AD-84A0-B1507EF5EFAF}"/>
              </a:ext>
            </a:extLst>
          </p:cNvPr>
          <p:cNvSpPr/>
          <p:nvPr/>
        </p:nvSpPr>
        <p:spPr>
          <a:xfrm>
            <a:off x="7287195" y="2132150"/>
            <a:ext cx="3662915" cy="2460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MEDIAPIPE HOLISTIC with webcam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min_detection_confidence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0.5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min_tracking_confidence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0.5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FACEMESH_CONTOURS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POSE_CONNECTIONS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Holistic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02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8DFC5-6905-423D-9344-9514172D53E6}"/>
              </a:ext>
            </a:extLst>
          </p:cNvPr>
          <p:cNvSpPr/>
          <p:nvPr/>
        </p:nvSpPr>
        <p:spPr>
          <a:xfrm>
            <a:off x="7287195" y="2132150"/>
            <a:ext cx="3662915" cy="1952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MEDIAPIPE HOLISTIC with android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Apk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파일로 제공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Docker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예제를 빌드만 해봤음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웹캠에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비해 끊기고 인식 속도가 느리고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버벅거림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762192-C987-449C-B0CC-DF70CECCAD03}"/>
              </a:ext>
            </a:extLst>
          </p:cNvPr>
          <p:cNvGrpSpPr/>
          <p:nvPr/>
        </p:nvGrpSpPr>
        <p:grpSpPr>
          <a:xfrm>
            <a:off x="1165501" y="1421370"/>
            <a:ext cx="5273349" cy="4897511"/>
            <a:chOff x="837785" y="1282524"/>
            <a:chExt cx="5273349" cy="489751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7003CEE-FBDC-47F5-ABE5-32296772530F}"/>
                </a:ext>
              </a:extLst>
            </p:cNvPr>
            <p:cNvGrpSpPr/>
            <p:nvPr/>
          </p:nvGrpSpPr>
          <p:grpSpPr>
            <a:xfrm>
              <a:off x="837785" y="1282524"/>
              <a:ext cx="2553135" cy="4894710"/>
              <a:chOff x="1436088" y="1213782"/>
              <a:chExt cx="2847133" cy="5029910"/>
            </a:xfrm>
          </p:grpSpPr>
          <p:sp>
            <p:nvSpPr>
              <p:cNvPr id="36" name="사각형: 둥근 위쪽 모서리 6">
                <a:extLst>
                  <a:ext uri="{FF2B5EF4-FFF2-40B4-BE49-F238E27FC236}">
                    <a16:creationId xmlns:a16="http://schemas.microsoft.com/office/drawing/2014/main" id="{52CDE8FA-CA4E-42FB-9315-418B2DCF564E}"/>
                  </a:ext>
                </a:extLst>
              </p:cNvPr>
              <p:cNvSpPr/>
              <p:nvPr/>
            </p:nvSpPr>
            <p:spPr>
              <a:xfrm>
                <a:off x="1436088" y="1213782"/>
                <a:ext cx="2847133" cy="5029910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63500" dir="3000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48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사각형: 둥근 위쪽 모서리 5">
                <a:extLst>
                  <a:ext uri="{FF2B5EF4-FFF2-40B4-BE49-F238E27FC236}">
                    <a16:creationId xmlns:a16="http://schemas.microsoft.com/office/drawing/2014/main" id="{78614F54-873D-4F36-8AC0-BE28BFD8E9F3}"/>
                  </a:ext>
                </a:extLst>
              </p:cNvPr>
              <p:cNvSpPr/>
              <p:nvPr/>
            </p:nvSpPr>
            <p:spPr>
              <a:xfrm>
                <a:off x="1436088" y="1213782"/>
                <a:ext cx="2847132" cy="403723"/>
              </a:xfrm>
              <a:prstGeom prst="round2SameRect">
                <a:avLst/>
              </a:prstGeom>
              <a:solidFill>
                <a:srgbClr val="F6F1E5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40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15EA053-1A51-479F-A10A-DA7102DC96F9}"/>
                  </a:ext>
                </a:extLst>
              </p:cNvPr>
              <p:cNvGrpSpPr/>
              <p:nvPr/>
            </p:nvGrpSpPr>
            <p:grpSpPr>
              <a:xfrm>
                <a:off x="2951249" y="1337219"/>
                <a:ext cx="1140448" cy="169059"/>
                <a:chOff x="5455269" y="2543608"/>
                <a:chExt cx="893823" cy="138845"/>
              </a:xfrm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3970FC03-BFE1-4A93-B23C-25FA59461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56911" y="2543608"/>
                  <a:ext cx="105211" cy="138845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6">
                  <a:extLst>
                    <a:ext uri="{FF2B5EF4-FFF2-40B4-BE49-F238E27FC236}">
                      <a16:creationId xmlns:a16="http://schemas.microsoft.com/office/drawing/2014/main" id="{74DB689B-C90F-411E-BE63-2320720C4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6220991" y="2556243"/>
                  <a:ext cx="128101" cy="113574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3" name="Group 12">
                  <a:extLst>
                    <a:ext uri="{FF2B5EF4-FFF2-40B4-BE49-F238E27FC236}">
                      <a16:creationId xmlns:a16="http://schemas.microsoft.com/office/drawing/2014/main" id="{9E9DFB8E-6F38-4B4B-BE07-4C215FC0F0A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455269" y="2556244"/>
                  <a:ext cx="142773" cy="113573"/>
                  <a:chOff x="6124" y="305"/>
                  <a:chExt cx="841" cy="66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4" name="Freeform 13">
                    <a:extLst>
                      <a:ext uri="{FF2B5EF4-FFF2-40B4-BE49-F238E27FC236}">
                        <a16:creationId xmlns:a16="http://schemas.microsoft.com/office/drawing/2014/main" id="{D0A4F92D-C438-4A3D-B0DE-8DAF42250D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5" name="Freeform 14">
                    <a:extLst>
                      <a:ext uri="{FF2B5EF4-FFF2-40B4-BE49-F238E27FC236}">
                        <a16:creationId xmlns:a16="http://schemas.microsoft.com/office/drawing/2014/main" id="{4B20D925-A90F-42FA-B182-54C1BDF968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FB231AE-16A6-4C7D-B899-71FACA8CE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346" y="1776320"/>
              <a:ext cx="2308463" cy="4282366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7B11075-30E5-45D7-8DAD-4F327D887880}"/>
                </a:ext>
              </a:extLst>
            </p:cNvPr>
            <p:cNvGrpSpPr/>
            <p:nvPr/>
          </p:nvGrpSpPr>
          <p:grpSpPr>
            <a:xfrm>
              <a:off x="3557999" y="1285325"/>
              <a:ext cx="2553135" cy="4894710"/>
              <a:chOff x="1436088" y="1213782"/>
              <a:chExt cx="2847133" cy="5029910"/>
            </a:xfrm>
          </p:grpSpPr>
          <p:sp>
            <p:nvSpPr>
              <p:cNvPr id="39" name="사각형: 둥근 위쪽 모서리 6">
                <a:extLst>
                  <a:ext uri="{FF2B5EF4-FFF2-40B4-BE49-F238E27FC236}">
                    <a16:creationId xmlns:a16="http://schemas.microsoft.com/office/drawing/2014/main" id="{0610B7FC-E811-4DF6-B4C0-232A47DDE961}"/>
                  </a:ext>
                </a:extLst>
              </p:cNvPr>
              <p:cNvSpPr/>
              <p:nvPr/>
            </p:nvSpPr>
            <p:spPr>
              <a:xfrm>
                <a:off x="1436088" y="1213782"/>
                <a:ext cx="2847133" cy="5029910"/>
              </a:xfrm>
              <a:prstGeom prst="round2SameRect">
                <a:avLst>
                  <a:gd name="adj1" fmla="val 2629"/>
                  <a:gd name="adj2" fmla="val 1833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63500" dir="3000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48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0" name="사각형: 둥근 위쪽 모서리 5">
                <a:extLst>
                  <a:ext uri="{FF2B5EF4-FFF2-40B4-BE49-F238E27FC236}">
                    <a16:creationId xmlns:a16="http://schemas.microsoft.com/office/drawing/2014/main" id="{1452B305-F694-4D2C-991C-9E4F1254B512}"/>
                  </a:ext>
                </a:extLst>
              </p:cNvPr>
              <p:cNvSpPr/>
              <p:nvPr/>
            </p:nvSpPr>
            <p:spPr>
              <a:xfrm>
                <a:off x="1436088" y="1213782"/>
                <a:ext cx="2847132" cy="403723"/>
              </a:xfrm>
              <a:prstGeom prst="round2SameRect">
                <a:avLst/>
              </a:prstGeom>
              <a:solidFill>
                <a:srgbClr val="F6F1E5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ko-KR" altLang="en-US" sz="40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C55013F3-15EC-4A73-A273-2370287A0D20}"/>
                  </a:ext>
                </a:extLst>
              </p:cNvPr>
              <p:cNvGrpSpPr/>
              <p:nvPr/>
            </p:nvGrpSpPr>
            <p:grpSpPr>
              <a:xfrm>
                <a:off x="2951249" y="1337219"/>
                <a:ext cx="1140448" cy="169059"/>
                <a:chOff x="5455269" y="2543608"/>
                <a:chExt cx="893823" cy="138845"/>
              </a:xfrm>
            </p:grpSpPr>
            <p:sp>
              <p:nvSpPr>
                <p:cNvPr id="42" name="Freeform 9">
                  <a:extLst>
                    <a:ext uri="{FF2B5EF4-FFF2-40B4-BE49-F238E27FC236}">
                      <a16:creationId xmlns:a16="http://schemas.microsoft.com/office/drawing/2014/main" id="{53C2C74B-BD23-40EE-865F-C7603B7044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56911" y="2543608"/>
                  <a:ext cx="105211" cy="138845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6">
                  <a:extLst>
                    <a:ext uri="{FF2B5EF4-FFF2-40B4-BE49-F238E27FC236}">
                      <a16:creationId xmlns:a16="http://schemas.microsoft.com/office/drawing/2014/main" id="{F2428C2C-F339-4384-8BC4-5347FEE91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H="1" flipV="1">
                  <a:off x="6220991" y="2556243"/>
                  <a:ext cx="128101" cy="113574"/>
                </a:xfrm>
                <a:custGeom>
                  <a:avLst/>
                  <a:gdLst>
                    <a:gd name="T0" fmla="*/ 2689 w 3491"/>
                    <a:gd name="T1" fmla="*/ 15 h 3097"/>
                    <a:gd name="T2" fmla="*/ 2963 w 3491"/>
                    <a:gd name="T3" fmla="*/ 108 h 3097"/>
                    <a:gd name="T4" fmla="*/ 3204 w 3491"/>
                    <a:gd name="T5" fmla="*/ 281 h 3097"/>
                    <a:gd name="T6" fmla="*/ 3382 w 3491"/>
                    <a:gd name="T7" fmla="*/ 518 h 3097"/>
                    <a:gd name="T8" fmla="*/ 3475 w 3491"/>
                    <a:gd name="T9" fmla="*/ 786 h 3097"/>
                    <a:gd name="T10" fmla="*/ 3486 w 3491"/>
                    <a:gd name="T11" fmla="*/ 1066 h 3097"/>
                    <a:gd name="T12" fmla="*/ 3413 w 3491"/>
                    <a:gd name="T13" fmla="*/ 1339 h 3097"/>
                    <a:gd name="T14" fmla="*/ 3256 w 3491"/>
                    <a:gd name="T15" fmla="*/ 1586 h 3097"/>
                    <a:gd name="T16" fmla="*/ 1965 w 3491"/>
                    <a:gd name="T17" fmla="*/ 2838 h 3097"/>
                    <a:gd name="T18" fmla="*/ 1873 w 3491"/>
                    <a:gd name="T19" fmla="*/ 2828 h 3097"/>
                    <a:gd name="T20" fmla="*/ 1821 w 3491"/>
                    <a:gd name="T21" fmla="*/ 2749 h 3097"/>
                    <a:gd name="T22" fmla="*/ 1853 w 3491"/>
                    <a:gd name="T23" fmla="*/ 2662 h 3097"/>
                    <a:gd name="T24" fmla="*/ 3153 w 3491"/>
                    <a:gd name="T25" fmla="*/ 1355 h 3097"/>
                    <a:gd name="T26" fmla="*/ 3242 w 3491"/>
                    <a:gd name="T27" fmla="*/ 1126 h 3097"/>
                    <a:gd name="T28" fmla="*/ 3253 w 3491"/>
                    <a:gd name="T29" fmla="*/ 885 h 3097"/>
                    <a:gd name="T30" fmla="*/ 3183 w 3491"/>
                    <a:gd name="T31" fmla="*/ 653 h 3097"/>
                    <a:gd name="T32" fmla="*/ 3035 w 3491"/>
                    <a:gd name="T33" fmla="*/ 448 h 3097"/>
                    <a:gd name="T34" fmla="*/ 2825 w 3491"/>
                    <a:gd name="T35" fmla="*/ 301 h 3097"/>
                    <a:gd name="T36" fmla="*/ 2586 w 3491"/>
                    <a:gd name="T37" fmla="*/ 234 h 3097"/>
                    <a:gd name="T38" fmla="*/ 2340 w 3491"/>
                    <a:gd name="T39" fmla="*/ 243 h 3097"/>
                    <a:gd name="T40" fmla="*/ 2108 w 3491"/>
                    <a:gd name="T41" fmla="*/ 331 h 3097"/>
                    <a:gd name="T42" fmla="*/ 378 w 3491"/>
                    <a:gd name="T43" fmla="*/ 1972 h 3097"/>
                    <a:gd name="T44" fmla="*/ 258 w 3491"/>
                    <a:gd name="T45" fmla="*/ 2149 h 3097"/>
                    <a:gd name="T46" fmla="*/ 218 w 3491"/>
                    <a:gd name="T47" fmla="*/ 2350 h 3097"/>
                    <a:gd name="T48" fmla="*/ 258 w 3491"/>
                    <a:gd name="T49" fmla="*/ 2551 h 3097"/>
                    <a:gd name="T50" fmla="*/ 378 w 3491"/>
                    <a:gd name="T51" fmla="*/ 2728 h 3097"/>
                    <a:gd name="T52" fmla="*/ 558 w 3491"/>
                    <a:gd name="T53" fmla="*/ 2846 h 3097"/>
                    <a:gd name="T54" fmla="*/ 763 w 3491"/>
                    <a:gd name="T55" fmla="*/ 2885 h 3097"/>
                    <a:gd name="T56" fmla="*/ 968 w 3491"/>
                    <a:gd name="T57" fmla="*/ 2846 h 3097"/>
                    <a:gd name="T58" fmla="*/ 1149 w 3491"/>
                    <a:gd name="T59" fmla="*/ 2728 h 3097"/>
                    <a:gd name="T60" fmla="*/ 2809 w 3491"/>
                    <a:gd name="T61" fmla="*/ 1091 h 3097"/>
                    <a:gd name="T62" fmla="*/ 2837 w 3491"/>
                    <a:gd name="T63" fmla="*/ 942 h 3097"/>
                    <a:gd name="T64" fmla="*/ 2791 w 3491"/>
                    <a:gd name="T65" fmla="*/ 797 h 3097"/>
                    <a:gd name="T66" fmla="*/ 2677 w 3491"/>
                    <a:gd name="T67" fmla="*/ 685 h 3097"/>
                    <a:gd name="T68" fmla="*/ 2528 w 3491"/>
                    <a:gd name="T69" fmla="*/ 641 h 3097"/>
                    <a:gd name="T70" fmla="*/ 2377 w 3491"/>
                    <a:gd name="T71" fmla="*/ 668 h 3097"/>
                    <a:gd name="T72" fmla="*/ 1082 w 3491"/>
                    <a:gd name="T73" fmla="*/ 1906 h 3097"/>
                    <a:gd name="T74" fmla="*/ 992 w 3491"/>
                    <a:gd name="T75" fmla="*/ 1937 h 3097"/>
                    <a:gd name="T76" fmla="*/ 911 w 3491"/>
                    <a:gd name="T77" fmla="*/ 1887 h 3097"/>
                    <a:gd name="T78" fmla="*/ 900 w 3491"/>
                    <a:gd name="T79" fmla="*/ 1796 h 3097"/>
                    <a:gd name="T80" fmla="*/ 2165 w 3491"/>
                    <a:gd name="T81" fmla="*/ 546 h 3097"/>
                    <a:gd name="T82" fmla="*/ 2354 w 3491"/>
                    <a:gd name="T83" fmla="*/ 449 h 3097"/>
                    <a:gd name="T84" fmla="*/ 2562 w 3491"/>
                    <a:gd name="T85" fmla="*/ 429 h 3097"/>
                    <a:gd name="T86" fmla="*/ 2763 w 3491"/>
                    <a:gd name="T87" fmla="*/ 488 h 3097"/>
                    <a:gd name="T88" fmla="*/ 2932 w 3491"/>
                    <a:gd name="T89" fmla="*/ 623 h 3097"/>
                    <a:gd name="T90" fmla="*/ 3032 w 3491"/>
                    <a:gd name="T91" fmla="*/ 809 h 3097"/>
                    <a:gd name="T92" fmla="*/ 3053 w 3491"/>
                    <a:gd name="T93" fmla="*/ 1012 h 3097"/>
                    <a:gd name="T94" fmla="*/ 2993 w 3491"/>
                    <a:gd name="T95" fmla="*/ 1209 h 3097"/>
                    <a:gd name="T96" fmla="*/ 1303 w 3491"/>
                    <a:gd name="T97" fmla="*/ 2879 h 3097"/>
                    <a:gd name="T98" fmla="*/ 1094 w 3491"/>
                    <a:gd name="T99" fmla="*/ 3025 h 3097"/>
                    <a:gd name="T100" fmla="*/ 855 w 3491"/>
                    <a:gd name="T101" fmla="*/ 3092 h 3097"/>
                    <a:gd name="T102" fmla="*/ 609 w 3491"/>
                    <a:gd name="T103" fmla="*/ 3083 h 3097"/>
                    <a:gd name="T104" fmla="*/ 377 w 3491"/>
                    <a:gd name="T105" fmla="*/ 2995 h 3097"/>
                    <a:gd name="T106" fmla="*/ 178 w 3491"/>
                    <a:gd name="T107" fmla="*/ 2832 h 3097"/>
                    <a:gd name="T108" fmla="*/ 51 w 3491"/>
                    <a:gd name="T109" fmla="*/ 2617 h 3097"/>
                    <a:gd name="T110" fmla="*/ 0 w 3491"/>
                    <a:gd name="T111" fmla="*/ 2381 h 3097"/>
                    <a:gd name="T112" fmla="*/ 30 w 3491"/>
                    <a:gd name="T113" fmla="*/ 2141 h 3097"/>
                    <a:gd name="T114" fmla="*/ 139 w 3491"/>
                    <a:gd name="T115" fmla="*/ 1920 h 3097"/>
                    <a:gd name="T116" fmla="*/ 1872 w 3491"/>
                    <a:gd name="T117" fmla="*/ 230 h 3097"/>
                    <a:gd name="T118" fmla="*/ 2123 w 3491"/>
                    <a:gd name="T119" fmla="*/ 76 h 3097"/>
                    <a:gd name="T120" fmla="*/ 2402 w 3491"/>
                    <a:gd name="T121" fmla="*/ 5 h 3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91" h="3097">
                      <a:moveTo>
                        <a:pt x="2474" y="0"/>
                      </a:moveTo>
                      <a:lnTo>
                        <a:pt x="2546" y="0"/>
                      </a:lnTo>
                      <a:lnTo>
                        <a:pt x="2618" y="5"/>
                      </a:lnTo>
                      <a:lnTo>
                        <a:pt x="2689" y="15"/>
                      </a:lnTo>
                      <a:lnTo>
                        <a:pt x="2758" y="31"/>
                      </a:lnTo>
                      <a:lnTo>
                        <a:pt x="2828" y="51"/>
                      </a:lnTo>
                      <a:lnTo>
                        <a:pt x="2896" y="76"/>
                      </a:lnTo>
                      <a:lnTo>
                        <a:pt x="2963" y="108"/>
                      </a:lnTo>
                      <a:lnTo>
                        <a:pt x="3026" y="143"/>
                      </a:lnTo>
                      <a:lnTo>
                        <a:pt x="3088" y="183"/>
                      </a:lnTo>
                      <a:lnTo>
                        <a:pt x="3147" y="230"/>
                      </a:lnTo>
                      <a:lnTo>
                        <a:pt x="3204" y="281"/>
                      </a:lnTo>
                      <a:lnTo>
                        <a:pt x="3256" y="336"/>
                      </a:lnTo>
                      <a:lnTo>
                        <a:pt x="3303" y="394"/>
                      </a:lnTo>
                      <a:lnTo>
                        <a:pt x="3345" y="455"/>
                      </a:lnTo>
                      <a:lnTo>
                        <a:pt x="3382" y="518"/>
                      </a:lnTo>
                      <a:lnTo>
                        <a:pt x="3413" y="582"/>
                      </a:lnTo>
                      <a:lnTo>
                        <a:pt x="3439" y="650"/>
                      </a:lnTo>
                      <a:lnTo>
                        <a:pt x="3460" y="717"/>
                      </a:lnTo>
                      <a:lnTo>
                        <a:pt x="3475" y="786"/>
                      </a:lnTo>
                      <a:lnTo>
                        <a:pt x="3486" y="856"/>
                      </a:lnTo>
                      <a:lnTo>
                        <a:pt x="3491" y="926"/>
                      </a:lnTo>
                      <a:lnTo>
                        <a:pt x="3491" y="996"/>
                      </a:lnTo>
                      <a:lnTo>
                        <a:pt x="3486" y="1066"/>
                      </a:lnTo>
                      <a:lnTo>
                        <a:pt x="3475" y="1136"/>
                      </a:lnTo>
                      <a:lnTo>
                        <a:pt x="3460" y="1205"/>
                      </a:lnTo>
                      <a:lnTo>
                        <a:pt x="3439" y="1273"/>
                      </a:lnTo>
                      <a:lnTo>
                        <a:pt x="3413" y="1339"/>
                      </a:lnTo>
                      <a:lnTo>
                        <a:pt x="3382" y="1404"/>
                      </a:lnTo>
                      <a:lnTo>
                        <a:pt x="3345" y="1467"/>
                      </a:lnTo>
                      <a:lnTo>
                        <a:pt x="3303" y="1528"/>
                      </a:lnTo>
                      <a:lnTo>
                        <a:pt x="3256" y="1586"/>
                      </a:lnTo>
                      <a:lnTo>
                        <a:pt x="3204" y="1641"/>
                      </a:lnTo>
                      <a:lnTo>
                        <a:pt x="2007" y="2813"/>
                      </a:lnTo>
                      <a:lnTo>
                        <a:pt x="1988" y="2828"/>
                      </a:lnTo>
                      <a:lnTo>
                        <a:pt x="1965" y="2838"/>
                      </a:lnTo>
                      <a:lnTo>
                        <a:pt x="1942" y="2844"/>
                      </a:lnTo>
                      <a:lnTo>
                        <a:pt x="1918" y="2844"/>
                      </a:lnTo>
                      <a:lnTo>
                        <a:pt x="1894" y="2838"/>
                      </a:lnTo>
                      <a:lnTo>
                        <a:pt x="1873" y="2828"/>
                      </a:lnTo>
                      <a:lnTo>
                        <a:pt x="1853" y="2813"/>
                      </a:lnTo>
                      <a:lnTo>
                        <a:pt x="1837" y="2793"/>
                      </a:lnTo>
                      <a:lnTo>
                        <a:pt x="1827" y="2772"/>
                      </a:lnTo>
                      <a:lnTo>
                        <a:pt x="1821" y="2749"/>
                      </a:lnTo>
                      <a:lnTo>
                        <a:pt x="1821" y="2726"/>
                      </a:lnTo>
                      <a:lnTo>
                        <a:pt x="1827" y="2703"/>
                      </a:lnTo>
                      <a:lnTo>
                        <a:pt x="1837" y="2681"/>
                      </a:lnTo>
                      <a:lnTo>
                        <a:pt x="1853" y="2662"/>
                      </a:lnTo>
                      <a:lnTo>
                        <a:pt x="3035" y="1505"/>
                      </a:lnTo>
                      <a:lnTo>
                        <a:pt x="3079" y="1458"/>
                      </a:lnTo>
                      <a:lnTo>
                        <a:pt x="3118" y="1407"/>
                      </a:lnTo>
                      <a:lnTo>
                        <a:pt x="3153" y="1355"/>
                      </a:lnTo>
                      <a:lnTo>
                        <a:pt x="3183" y="1300"/>
                      </a:lnTo>
                      <a:lnTo>
                        <a:pt x="3208" y="1243"/>
                      </a:lnTo>
                      <a:lnTo>
                        <a:pt x="3228" y="1185"/>
                      </a:lnTo>
                      <a:lnTo>
                        <a:pt x="3242" y="1126"/>
                      </a:lnTo>
                      <a:lnTo>
                        <a:pt x="3253" y="1066"/>
                      </a:lnTo>
                      <a:lnTo>
                        <a:pt x="3257" y="1006"/>
                      </a:lnTo>
                      <a:lnTo>
                        <a:pt x="3257" y="946"/>
                      </a:lnTo>
                      <a:lnTo>
                        <a:pt x="3253" y="885"/>
                      </a:lnTo>
                      <a:lnTo>
                        <a:pt x="3242" y="826"/>
                      </a:lnTo>
                      <a:lnTo>
                        <a:pt x="3228" y="766"/>
                      </a:lnTo>
                      <a:lnTo>
                        <a:pt x="3208" y="709"/>
                      </a:lnTo>
                      <a:lnTo>
                        <a:pt x="3183" y="653"/>
                      </a:lnTo>
                      <a:lnTo>
                        <a:pt x="3153" y="598"/>
                      </a:lnTo>
                      <a:lnTo>
                        <a:pt x="3118" y="545"/>
                      </a:lnTo>
                      <a:lnTo>
                        <a:pt x="3079" y="495"/>
                      </a:lnTo>
                      <a:lnTo>
                        <a:pt x="3035" y="448"/>
                      </a:lnTo>
                      <a:lnTo>
                        <a:pt x="2985" y="403"/>
                      </a:lnTo>
                      <a:lnTo>
                        <a:pt x="2935" y="364"/>
                      </a:lnTo>
                      <a:lnTo>
                        <a:pt x="2881" y="331"/>
                      </a:lnTo>
                      <a:lnTo>
                        <a:pt x="2825" y="301"/>
                      </a:lnTo>
                      <a:lnTo>
                        <a:pt x="2767" y="277"/>
                      </a:lnTo>
                      <a:lnTo>
                        <a:pt x="2708" y="258"/>
                      </a:lnTo>
                      <a:lnTo>
                        <a:pt x="2648" y="243"/>
                      </a:lnTo>
                      <a:lnTo>
                        <a:pt x="2586" y="234"/>
                      </a:lnTo>
                      <a:lnTo>
                        <a:pt x="2525" y="229"/>
                      </a:lnTo>
                      <a:lnTo>
                        <a:pt x="2464" y="229"/>
                      </a:lnTo>
                      <a:lnTo>
                        <a:pt x="2402" y="234"/>
                      </a:lnTo>
                      <a:lnTo>
                        <a:pt x="2340" y="243"/>
                      </a:lnTo>
                      <a:lnTo>
                        <a:pt x="2280" y="258"/>
                      </a:lnTo>
                      <a:lnTo>
                        <a:pt x="2221" y="277"/>
                      </a:lnTo>
                      <a:lnTo>
                        <a:pt x="2164" y="301"/>
                      </a:lnTo>
                      <a:lnTo>
                        <a:pt x="2108" y="331"/>
                      </a:lnTo>
                      <a:lnTo>
                        <a:pt x="2055" y="364"/>
                      </a:lnTo>
                      <a:lnTo>
                        <a:pt x="2003" y="403"/>
                      </a:lnTo>
                      <a:lnTo>
                        <a:pt x="1955" y="448"/>
                      </a:lnTo>
                      <a:lnTo>
                        <a:pt x="378" y="1972"/>
                      </a:lnTo>
                      <a:lnTo>
                        <a:pt x="341" y="2013"/>
                      </a:lnTo>
                      <a:lnTo>
                        <a:pt x="307" y="2057"/>
                      </a:lnTo>
                      <a:lnTo>
                        <a:pt x="280" y="2102"/>
                      </a:lnTo>
                      <a:lnTo>
                        <a:pt x="258" y="2149"/>
                      </a:lnTo>
                      <a:lnTo>
                        <a:pt x="241" y="2199"/>
                      </a:lnTo>
                      <a:lnTo>
                        <a:pt x="228" y="2248"/>
                      </a:lnTo>
                      <a:lnTo>
                        <a:pt x="220" y="2299"/>
                      </a:lnTo>
                      <a:lnTo>
                        <a:pt x="218" y="2350"/>
                      </a:lnTo>
                      <a:lnTo>
                        <a:pt x="220" y="2402"/>
                      </a:lnTo>
                      <a:lnTo>
                        <a:pt x="228" y="2452"/>
                      </a:lnTo>
                      <a:lnTo>
                        <a:pt x="241" y="2503"/>
                      </a:lnTo>
                      <a:lnTo>
                        <a:pt x="258" y="2551"/>
                      </a:lnTo>
                      <a:lnTo>
                        <a:pt x="280" y="2599"/>
                      </a:lnTo>
                      <a:lnTo>
                        <a:pt x="307" y="2644"/>
                      </a:lnTo>
                      <a:lnTo>
                        <a:pt x="341" y="2687"/>
                      </a:lnTo>
                      <a:lnTo>
                        <a:pt x="378" y="2728"/>
                      </a:lnTo>
                      <a:lnTo>
                        <a:pt x="419" y="2765"/>
                      </a:lnTo>
                      <a:lnTo>
                        <a:pt x="463" y="2796"/>
                      </a:lnTo>
                      <a:lnTo>
                        <a:pt x="509" y="2824"/>
                      </a:lnTo>
                      <a:lnTo>
                        <a:pt x="558" y="2846"/>
                      </a:lnTo>
                      <a:lnTo>
                        <a:pt x="608" y="2863"/>
                      </a:lnTo>
                      <a:lnTo>
                        <a:pt x="660" y="2874"/>
                      </a:lnTo>
                      <a:lnTo>
                        <a:pt x="711" y="2882"/>
                      </a:lnTo>
                      <a:lnTo>
                        <a:pt x="763" y="2885"/>
                      </a:lnTo>
                      <a:lnTo>
                        <a:pt x="816" y="2882"/>
                      </a:lnTo>
                      <a:lnTo>
                        <a:pt x="867" y="2874"/>
                      </a:lnTo>
                      <a:lnTo>
                        <a:pt x="919" y="2863"/>
                      </a:lnTo>
                      <a:lnTo>
                        <a:pt x="968" y="2846"/>
                      </a:lnTo>
                      <a:lnTo>
                        <a:pt x="1018" y="2824"/>
                      </a:lnTo>
                      <a:lnTo>
                        <a:pt x="1064" y="2796"/>
                      </a:lnTo>
                      <a:lnTo>
                        <a:pt x="1108" y="2765"/>
                      </a:lnTo>
                      <a:lnTo>
                        <a:pt x="1149" y="2728"/>
                      </a:lnTo>
                      <a:lnTo>
                        <a:pt x="2741" y="1187"/>
                      </a:lnTo>
                      <a:lnTo>
                        <a:pt x="2768" y="1158"/>
                      </a:lnTo>
                      <a:lnTo>
                        <a:pt x="2791" y="1125"/>
                      </a:lnTo>
                      <a:lnTo>
                        <a:pt x="2809" y="1091"/>
                      </a:lnTo>
                      <a:lnTo>
                        <a:pt x="2823" y="1055"/>
                      </a:lnTo>
                      <a:lnTo>
                        <a:pt x="2831" y="1018"/>
                      </a:lnTo>
                      <a:lnTo>
                        <a:pt x="2837" y="980"/>
                      </a:lnTo>
                      <a:lnTo>
                        <a:pt x="2837" y="942"/>
                      </a:lnTo>
                      <a:lnTo>
                        <a:pt x="2831" y="904"/>
                      </a:lnTo>
                      <a:lnTo>
                        <a:pt x="2823" y="867"/>
                      </a:lnTo>
                      <a:lnTo>
                        <a:pt x="2809" y="832"/>
                      </a:lnTo>
                      <a:lnTo>
                        <a:pt x="2791" y="797"/>
                      </a:lnTo>
                      <a:lnTo>
                        <a:pt x="2768" y="764"/>
                      </a:lnTo>
                      <a:lnTo>
                        <a:pt x="2741" y="734"/>
                      </a:lnTo>
                      <a:lnTo>
                        <a:pt x="2710" y="707"/>
                      </a:lnTo>
                      <a:lnTo>
                        <a:pt x="2677" y="685"/>
                      </a:lnTo>
                      <a:lnTo>
                        <a:pt x="2642" y="668"/>
                      </a:lnTo>
                      <a:lnTo>
                        <a:pt x="2605" y="654"/>
                      </a:lnTo>
                      <a:lnTo>
                        <a:pt x="2567" y="645"/>
                      </a:lnTo>
                      <a:lnTo>
                        <a:pt x="2528" y="641"/>
                      </a:lnTo>
                      <a:lnTo>
                        <a:pt x="2490" y="641"/>
                      </a:lnTo>
                      <a:lnTo>
                        <a:pt x="2452" y="645"/>
                      </a:lnTo>
                      <a:lnTo>
                        <a:pt x="2415" y="654"/>
                      </a:lnTo>
                      <a:lnTo>
                        <a:pt x="2377" y="668"/>
                      </a:lnTo>
                      <a:lnTo>
                        <a:pt x="2343" y="685"/>
                      </a:lnTo>
                      <a:lnTo>
                        <a:pt x="2309" y="707"/>
                      </a:lnTo>
                      <a:lnTo>
                        <a:pt x="2278" y="734"/>
                      </a:lnTo>
                      <a:lnTo>
                        <a:pt x="1082" y="1906"/>
                      </a:lnTo>
                      <a:lnTo>
                        <a:pt x="1062" y="1922"/>
                      </a:lnTo>
                      <a:lnTo>
                        <a:pt x="1040" y="1931"/>
                      </a:lnTo>
                      <a:lnTo>
                        <a:pt x="1017" y="1937"/>
                      </a:lnTo>
                      <a:lnTo>
                        <a:pt x="992" y="1937"/>
                      </a:lnTo>
                      <a:lnTo>
                        <a:pt x="969" y="1931"/>
                      </a:lnTo>
                      <a:lnTo>
                        <a:pt x="947" y="1922"/>
                      </a:lnTo>
                      <a:lnTo>
                        <a:pt x="927" y="1906"/>
                      </a:lnTo>
                      <a:lnTo>
                        <a:pt x="911" y="1887"/>
                      </a:lnTo>
                      <a:lnTo>
                        <a:pt x="900" y="1865"/>
                      </a:lnTo>
                      <a:lnTo>
                        <a:pt x="896" y="1842"/>
                      </a:lnTo>
                      <a:lnTo>
                        <a:pt x="896" y="1819"/>
                      </a:lnTo>
                      <a:lnTo>
                        <a:pt x="900" y="1796"/>
                      </a:lnTo>
                      <a:lnTo>
                        <a:pt x="911" y="1775"/>
                      </a:lnTo>
                      <a:lnTo>
                        <a:pt x="927" y="1755"/>
                      </a:lnTo>
                      <a:lnTo>
                        <a:pt x="2123" y="583"/>
                      </a:lnTo>
                      <a:lnTo>
                        <a:pt x="2165" y="546"/>
                      </a:lnTo>
                      <a:lnTo>
                        <a:pt x="2209" y="515"/>
                      </a:lnTo>
                      <a:lnTo>
                        <a:pt x="2255" y="488"/>
                      </a:lnTo>
                      <a:lnTo>
                        <a:pt x="2304" y="465"/>
                      </a:lnTo>
                      <a:lnTo>
                        <a:pt x="2354" y="449"/>
                      </a:lnTo>
                      <a:lnTo>
                        <a:pt x="2405" y="436"/>
                      </a:lnTo>
                      <a:lnTo>
                        <a:pt x="2457" y="429"/>
                      </a:lnTo>
                      <a:lnTo>
                        <a:pt x="2509" y="427"/>
                      </a:lnTo>
                      <a:lnTo>
                        <a:pt x="2562" y="429"/>
                      </a:lnTo>
                      <a:lnTo>
                        <a:pt x="2613" y="436"/>
                      </a:lnTo>
                      <a:lnTo>
                        <a:pt x="2665" y="449"/>
                      </a:lnTo>
                      <a:lnTo>
                        <a:pt x="2714" y="465"/>
                      </a:lnTo>
                      <a:lnTo>
                        <a:pt x="2763" y="488"/>
                      </a:lnTo>
                      <a:lnTo>
                        <a:pt x="2810" y="515"/>
                      </a:lnTo>
                      <a:lnTo>
                        <a:pt x="2854" y="546"/>
                      </a:lnTo>
                      <a:lnTo>
                        <a:pt x="2895" y="583"/>
                      </a:lnTo>
                      <a:lnTo>
                        <a:pt x="2932" y="623"/>
                      </a:lnTo>
                      <a:lnTo>
                        <a:pt x="2965" y="666"/>
                      </a:lnTo>
                      <a:lnTo>
                        <a:pt x="2993" y="713"/>
                      </a:lnTo>
                      <a:lnTo>
                        <a:pt x="3015" y="760"/>
                      </a:lnTo>
                      <a:lnTo>
                        <a:pt x="3032" y="809"/>
                      </a:lnTo>
                      <a:lnTo>
                        <a:pt x="3045" y="859"/>
                      </a:lnTo>
                      <a:lnTo>
                        <a:pt x="3053" y="910"/>
                      </a:lnTo>
                      <a:lnTo>
                        <a:pt x="3055" y="961"/>
                      </a:lnTo>
                      <a:lnTo>
                        <a:pt x="3053" y="1012"/>
                      </a:lnTo>
                      <a:lnTo>
                        <a:pt x="3045" y="1063"/>
                      </a:lnTo>
                      <a:lnTo>
                        <a:pt x="3032" y="1113"/>
                      </a:lnTo>
                      <a:lnTo>
                        <a:pt x="3015" y="1162"/>
                      </a:lnTo>
                      <a:lnTo>
                        <a:pt x="2993" y="1209"/>
                      </a:lnTo>
                      <a:lnTo>
                        <a:pt x="2965" y="1255"/>
                      </a:lnTo>
                      <a:lnTo>
                        <a:pt x="2932" y="1298"/>
                      </a:lnTo>
                      <a:lnTo>
                        <a:pt x="2895" y="1339"/>
                      </a:lnTo>
                      <a:lnTo>
                        <a:pt x="1303" y="2879"/>
                      </a:lnTo>
                      <a:lnTo>
                        <a:pt x="1255" y="2923"/>
                      </a:lnTo>
                      <a:lnTo>
                        <a:pt x="1203" y="2962"/>
                      </a:lnTo>
                      <a:lnTo>
                        <a:pt x="1150" y="2995"/>
                      </a:lnTo>
                      <a:lnTo>
                        <a:pt x="1094" y="3025"/>
                      </a:lnTo>
                      <a:lnTo>
                        <a:pt x="1036" y="3049"/>
                      </a:lnTo>
                      <a:lnTo>
                        <a:pt x="977" y="3068"/>
                      </a:lnTo>
                      <a:lnTo>
                        <a:pt x="917" y="3083"/>
                      </a:lnTo>
                      <a:lnTo>
                        <a:pt x="855" y="3092"/>
                      </a:lnTo>
                      <a:lnTo>
                        <a:pt x="794" y="3097"/>
                      </a:lnTo>
                      <a:lnTo>
                        <a:pt x="733" y="3097"/>
                      </a:lnTo>
                      <a:lnTo>
                        <a:pt x="671" y="3092"/>
                      </a:lnTo>
                      <a:lnTo>
                        <a:pt x="609" y="3083"/>
                      </a:lnTo>
                      <a:lnTo>
                        <a:pt x="549" y="3068"/>
                      </a:lnTo>
                      <a:lnTo>
                        <a:pt x="490" y="3049"/>
                      </a:lnTo>
                      <a:lnTo>
                        <a:pt x="433" y="3025"/>
                      </a:lnTo>
                      <a:lnTo>
                        <a:pt x="377" y="2995"/>
                      </a:lnTo>
                      <a:lnTo>
                        <a:pt x="323" y="2962"/>
                      </a:lnTo>
                      <a:lnTo>
                        <a:pt x="272" y="2923"/>
                      </a:lnTo>
                      <a:lnTo>
                        <a:pt x="224" y="2879"/>
                      </a:lnTo>
                      <a:lnTo>
                        <a:pt x="178" y="2832"/>
                      </a:lnTo>
                      <a:lnTo>
                        <a:pt x="139" y="2782"/>
                      </a:lnTo>
                      <a:lnTo>
                        <a:pt x="104" y="2729"/>
                      </a:lnTo>
                      <a:lnTo>
                        <a:pt x="75" y="2674"/>
                      </a:lnTo>
                      <a:lnTo>
                        <a:pt x="51" y="2617"/>
                      </a:lnTo>
                      <a:lnTo>
                        <a:pt x="30" y="2560"/>
                      </a:lnTo>
                      <a:lnTo>
                        <a:pt x="15" y="2501"/>
                      </a:lnTo>
                      <a:lnTo>
                        <a:pt x="5" y="2441"/>
                      </a:lnTo>
                      <a:lnTo>
                        <a:pt x="0" y="2381"/>
                      </a:lnTo>
                      <a:lnTo>
                        <a:pt x="0" y="2321"/>
                      </a:lnTo>
                      <a:lnTo>
                        <a:pt x="5" y="2260"/>
                      </a:lnTo>
                      <a:lnTo>
                        <a:pt x="15" y="2200"/>
                      </a:lnTo>
                      <a:lnTo>
                        <a:pt x="30" y="2141"/>
                      </a:lnTo>
                      <a:lnTo>
                        <a:pt x="51" y="2083"/>
                      </a:lnTo>
                      <a:lnTo>
                        <a:pt x="75" y="2027"/>
                      </a:lnTo>
                      <a:lnTo>
                        <a:pt x="104" y="1972"/>
                      </a:lnTo>
                      <a:lnTo>
                        <a:pt x="139" y="1920"/>
                      </a:lnTo>
                      <a:lnTo>
                        <a:pt x="178" y="1869"/>
                      </a:lnTo>
                      <a:lnTo>
                        <a:pt x="224" y="1822"/>
                      </a:lnTo>
                      <a:lnTo>
                        <a:pt x="1815" y="281"/>
                      </a:lnTo>
                      <a:lnTo>
                        <a:pt x="1872" y="230"/>
                      </a:lnTo>
                      <a:lnTo>
                        <a:pt x="1931" y="183"/>
                      </a:lnTo>
                      <a:lnTo>
                        <a:pt x="1992" y="143"/>
                      </a:lnTo>
                      <a:lnTo>
                        <a:pt x="2057" y="108"/>
                      </a:lnTo>
                      <a:lnTo>
                        <a:pt x="2123" y="76"/>
                      </a:lnTo>
                      <a:lnTo>
                        <a:pt x="2191" y="51"/>
                      </a:lnTo>
                      <a:lnTo>
                        <a:pt x="2261" y="31"/>
                      </a:lnTo>
                      <a:lnTo>
                        <a:pt x="2331" y="15"/>
                      </a:lnTo>
                      <a:lnTo>
                        <a:pt x="2402" y="5"/>
                      </a:lnTo>
                      <a:lnTo>
                        <a:pt x="2474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4" name="Group 12">
                  <a:extLst>
                    <a:ext uri="{FF2B5EF4-FFF2-40B4-BE49-F238E27FC236}">
                      <a16:creationId xmlns:a16="http://schemas.microsoft.com/office/drawing/2014/main" id="{825A475C-2122-4FBA-B091-9521FA26E37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455269" y="2556244"/>
                  <a:ext cx="142773" cy="113573"/>
                  <a:chOff x="6124" y="305"/>
                  <a:chExt cx="841" cy="66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45" name="Freeform 13">
                    <a:extLst>
                      <a:ext uri="{FF2B5EF4-FFF2-40B4-BE49-F238E27FC236}">
                        <a16:creationId xmlns:a16="http://schemas.microsoft.com/office/drawing/2014/main" id="{40B8810A-9E3C-4293-81E2-EB3DB3C55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44" y="440"/>
                    <a:ext cx="601" cy="534"/>
                  </a:xfrm>
                  <a:custGeom>
                    <a:avLst/>
                    <a:gdLst>
                      <a:gd name="T0" fmla="*/ 902 w 1802"/>
                      <a:gd name="T1" fmla="*/ 0 h 1602"/>
                      <a:gd name="T2" fmla="*/ 2 w 1802"/>
                      <a:gd name="T3" fmla="*/ 742 h 1602"/>
                      <a:gd name="T4" fmla="*/ 2 w 1802"/>
                      <a:gd name="T5" fmla="*/ 743 h 1602"/>
                      <a:gd name="T6" fmla="*/ 2 w 1802"/>
                      <a:gd name="T7" fmla="*/ 746 h 1602"/>
                      <a:gd name="T8" fmla="*/ 0 w 1802"/>
                      <a:gd name="T9" fmla="*/ 749 h 1602"/>
                      <a:gd name="T10" fmla="*/ 0 w 1802"/>
                      <a:gd name="T11" fmla="*/ 751 h 1602"/>
                      <a:gd name="T12" fmla="*/ 0 w 1802"/>
                      <a:gd name="T13" fmla="*/ 1501 h 1602"/>
                      <a:gd name="T14" fmla="*/ 2 w 1802"/>
                      <a:gd name="T15" fmla="*/ 1521 h 1602"/>
                      <a:gd name="T16" fmla="*/ 16 w 1802"/>
                      <a:gd name="T17" fmla="*/ 1557 h 1602"/>
                      <a:gd name="T18" fmla="*/ 30 w 1802"/>
                      <a:gd name="T19" fmla="*/ 1572 h 1602"/>
                      <a:gd name="T20" fmla="*/ 45 w 1802"/>
                      <a:gd name="T21" fmla="*/ 1586 h 1602"/>
                      <a:gd name="T22" fmla="*/ 81 w 1802"/>
                      <a:gd name="T23" fmla="*/ 1601 h 1602"/>
                      <a:gd name="T24" fmla="*/ 100 w 1802"/>
                      <a:gd name="T25" fmla="*/ 1602 h 1602"/>
                      <a:gd name="T26" fmla="*/ 702 w 1802"/>
                      <a:gd name="T27" fmla="*/ 1602 h 1602"/>
                      <a:gd name="T28" fmla="*/ 702 w 1802"/>
                      <a:gd name="T29" fmla="*/ 1001 h 1602"/>
                      <a:gd name="T30" fmla="*/ 1102 w 1802"/>
                      <a:gd name="T31" fmla="*/ 1001 h 1602"/>
                      <a:gd name="T32" fmla="*/ 1102 w 1802"/>
                      <a:gd name="T33" fmla="*/ 1602 h 1602"/>
                      <a:gd name="T34" fmla="*/ 1703 w 1802"/>
                      <a:gd name="T35" fmla="*/ 1602 h 1602"/>
                      <a:gd name="T36" fmla="*/ 1723 w 1802"/>
                      <a:gd name="T37" fmla="*/ 1601 h 1602"/>
                      <a:gd name="T38" fmla="*/ 1758 w 1802"/>
                      <a:gd name="T39" fmla="*/ 1586 h 1602"/>
                      <a:gd name="T40" fmla="*/ 1773 w 1802"/>
                      <a:gd name="T41" fmla="*/ 1572 h 1602"/>
                      <a:gd name="T42" fmla="*/ 1786 w 1802"/>
                      <a:gd name="T43" fmla="*/ 1557 h 1602"/>
                      <a:gd name="T44" fmla="*/ 1802 w 1802"/>
                      <a:gd name="T45" fmla="*/ 1521 h 1602"/>
                      <a:gd name="T46" fmla="*/ 1802 w 1802"/>
                      <a:gd name="T47" fmla="*/ 1501 h 1602"/>
                      <a:gd name="T48" fmla="*/ 1802 w 1802"/>
                      <a:gd name="T49" fmla="*/ 751 h 1602"/>
                      <a:gd name="T50" fmla="*/ 1802 w 1802"/>
                      <a:gd name="T51" fmla="*/ 745 h 1602"/>
                      <a:gd name="T52" fmla="*/ 1801 w 1802"/>
                      <a:gd name="T53" fmla="*/ 742 h 1602"/>
                      <a:gd name="T54" fmla="*/ 902 w 1802"/>
                      <a:gd name="T55" fmla="*/ 0 h 1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802" h="1602">
                        <a:moveTo>
                          <a:pt x="902" y="0"/>
                        </a:moveTo>
                        <a:lnTo>
                          <a:pt x="2" y="742"/>
                        </a:lnTo>
                        <a:lnTo>
                          <a:pt x="2" y="743"/>
                        </a:lnTo>
                        <a:lnTo>
                          <a:pt x="2" y="746"/>
                        </a:lnTo>
                        <a:lnTo>
                          <a:pt x="0" y="749"/>
                        </a:lnTo>
                        <a:lnTo>
                          <a:pt x="0" y="751"/>
                        </a:lnTo>
                        <a:lnTo>
                          <a:pt x="0" y="1501"/>
                        </a:lnTo>
                        <a:lnTo>
                          <a:pt x="2" y="1521"/>
                        </a:lnTo>
                        <a:lnTo>
                          <a:pt x="16" y="1557"/>
                        </a:lnTo>
                        <a:lnTo>
                          <a:pt x="30" y="1572"/>
                        </a:lnTo>
                        <a:lnTo>
                          <a:pt x="45" y="1586"/>
                        </a:lnTo>
                        <a:lnTo>
                          <a:pt x="81" y="1601"/>
                        </a:lnTo>
                        <a:lnTo>
                          <a:pt x="100" y="1602"/>
                        </a:lnTo>
                        <a:lnTo>
                          <a:pt x="702" y="1602"/>
                        </a:lnTo>
                        <a:lnTo>
                          <a:pt x="702" y="1001"/>
                        </a:lnTo>
                        <a:lnTo>
                          <a:pt x="1102" y="1001"/>
                        </a:lnTo>
                        <a:lnTo>
                          <a:pt x="1102" y="1602"/>
                        </a:lnTo>
                        <a:lnTo>
                          <a:pt x="1703" y="1602"/>
                        </a:lnTo>
                        <a:lnTo>
                          <a:pt x="1723" y="1601"/>
                        </a:lnTo>
                        <a:lnTo>
                          <a:pt x="1758" y="1586"/>
                        </a:lnTo>
                        <a:lnTo>
                          <a:pt x="1773" y="1572"/>
                        </a:lnTo>
                        <a:lnTo>
                          <a:pt x="1786" y="1557"/>
                        </a:lnTo>
                        <a:lnTo>
                          <a:pt x="1802" y="1521"/>
                        </a:lnTo>
                        <a:lnTo>
                          <a:pt x="1802" y="1501"/>
                        </a:lnTo>
                        <a:lnTo>
                          <a:pt x="1802" y="751"/>
                        </a:lnTo>
                        <a:lnTo>
                          <a:pt x="1802" y="745"/>
                        </a:lnTo>
                        <a:lnTo>
                          <a:pt x="1801" y="742"/>
                        </a:lnTo>
                        <a:lnTo>
                          <a:pt x="90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" name="Freeform 14">
                    <a:extLst>
                      <a:ext uri="{FF2B5EF4-FFF2-40B4-BE49-F238E27FC236}">
                        <a16:creationId xmlns:a16="http://schemas.microsoft.com/office/drawing/2014/main" id="{60161AFD-9F19-41F7-8EA0-AB3897623A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24" y="305"/>
                    <a:ext cx="841" cy="394"/>
                  </a:xfrm>
                  <a:custGeom>
                    <a:avLst/>
                    <a:gdLst>
                      <a:gd name="T0" fmla="*/ 2505 w 2522"/>
                      <a:gd name="T1" fmla="*/ 978 h 1181"/>
                      <a:gd name="T2" fmla="*/ 2162 w 2522"/>
                      <a:gd name="T3" fmla="*/ 694 h 1181"/>
                      <a:gd name="T4" fmla="*/ 2162 w 2522"/>
                      <a:gd name="T5" fmla="*/ 54 h 1181"/>
                      <a:gd name="T6" fmla="*/ 2162 w 2522"/>
                      <a:gd name="T7" fmla="*/ 44 h 1181"/>
                      <a:gd name="T8" fmla="*/ 2155 w 2522"/>
                      <a:gd name="T9" fmla="*/ 26 h 1181"/>
                      <a:gd name="T10" fmla="*/ 2149 w 2522"/>
                      <a:gd name="T11" fmla="*/ 18 h 1181"/>
                      <a:gd name="T12" fmla="*/ 2141 w 2522"/>
                      <a:gd name="T13" fmla="*/ 13 h 1181"/>
                      <a:gd name="T14" fmla="*/ 2123 w 2522"/>
                      <a:gd name="T15" fmla="*/ 5 h 1181"/>
                      <a:gd name="T16" fmla="*/ 2113 w 2522"/>
                      <a:gd name="T17" fmla="*/ 5 h 1181"/>
                      <a:gd name="T18" fmla="*/ 1812 w 2522"/>
                      <a:gd name="T19" fmla="*/ 5 h 1181"/>
                      <a:gd name="T20" fmla="*/ 1802 w 2522"/>
                      <a:gd name="T21" fmla="*/ 5 h 1181"/>
                      <a:gd name="T22" fmla="*/ 1783 w 2522"/>
                      <a:gd name="T23" fmla="*/ 13 h 1181"/>
                      <a:gd name="T24" fmla="*/ 1776 w 2522"/>
                      <a:gd name="T25" fmla="*/ 18 h 1181"/>
                      <a:gd name="T26" fmla="*/ 1770 w 2522"/>
                      <a:gd name="T27" fmla="*/ 26 h 1181"/>
                      <a:gd name="T28" fmla="*/ 1763 w 2522"/>
                      <a:gd name="T29" fmla="*/ 44 h 1181"/>
                      <a:gd name="T30" fmla="*/ 1762 w 2522"/>
                      <a:gd name="T31" fmla="*/ 54 h 1181"/>
                      <a:gd name="T32" fmla="*/ 1762 w 2522"/>
                      <a:gd name="T33" fmla="*/ 360 h 1181"/>
                      <a:gd name="T34" fmla="*/ 1380 w 2522"/>
                      <a:gd name="T35" fmla="*/ 41 h 1181"/>
                      <a:gd name="T36" fmla="*/ 1354 w 2522"/>
                      <a:gd name="T37" fmla="*/ 23 h 1181"/>
                      <a:gd name="T38" fmla="*/ 1295 w 2522"/>
                      <a:gd name="T39" fmla="*/ 1 h 1181"/>
                      <a:gd name="T40" fmla="*/ 1262 w 2522"/>
                      <a:gd name="T41" fmla="*/ 0 h 1181"/>
                      <a:gd name="T42" fmla="*/ 1227 w 2522"/>
                      <a:gd name="T43" fmla="*/ 1 h 1181"/>
                      <a:gd name="T44" fmla="*/ 1168 w 2522"/>
                      <a:gd name="T45" fmla="*/ 23 h 1181"/>
                      <a:gd name="T46" fmla="*/ 1142 w 2522"/>
                      <a:gd name="T47" fmla="*/ 41 h 1181"/>
                      <a:gd name="T48" fmla="*/ 17 w 2522"/>
                      <a:gd name="T49" fmla="*/ 978 h 1181"/>
                      <a:gd name="T50" fmla="*/ 10 w 2522"/>
                      <a:gd name="T51" fmla="*/ 985 h 1181"/>
                      <a:gd name="T52" fmla="*/ 1 w 2522"/>
                      <a:gd name="T53" fmla="*/ 1001 h 1181"/>
                      <a:gd name="T54" fmla="*/ 0 w 2522"/>
                      <a:gd name="T55" fmla="*/ 1012 h 1181"/>
                      <a:gd name="T56" fmla="*/ 0 w 2522"/>
                      <a:gd name="T57" fmla="*/ 1023 h 1181"/>
                      <a:gd name="T58" fmla="*/ 6 w 2522"/>
                      <a:gd name="T59" fmla="*/ 1040 h 1181"/>
                      <a:gd name="T60" fmla="*/ 12 w 2522"/>
                      <a:gd name="T61" fmla="*/ 1048 h 1181"/>
                      <a:gd name="T62" fmla="*/ 108 w 2522"/>
                      <a:gd name="T63" fmla="*/ 1164 h 1181"/>
                      <a:gd name="T64" fmla="*/ 122 w 2522"/>
                      <a:gd name="T65" fmla="*/ 1177 h 1181"/>
                      <a:gd name="T66" fmla="*/ 141 w 2522"/>
                      <a:gd name="T67" fmla="*/ 1181 h 1181"/>
                      <a:gd name="T68" fmla="*/ 160 w 2522"/>
                      <a:gd name="T69" fmla="*/ 1181 h 1181"/>
                      <a:gd name="T70" fmla="*/ 179 w 2522"/>
                      <a:gd name="T71" fmla="*/ 1171 h 1181"/>
                      <a:gd name="T72" fmla="*/ 1262 w 2522"/>
                      <a:gd name="T73" fmla="*/ 268 h 1181"/>
                      <a:gd name="T74" fmla="*/ 2344 w 2522"/>
                      <a:gd name="T75" fmla="*/ 1171 h 1181"/>
                      <a:gd name="T76" fmla="*/ 2358 w 2522"/>
                      <a:gd name="T77" fmla="*/ 1180 h 1181"/>
                      <a:gd name="T78" fmla="*/ 2377 w 2522"/>
                      <a:gd name="T79" fmla="*/ 1181 h 1181"/>
                      <a:gd name="T80" fmla="*/ 2383 w 2522"/>
                      <a:gd name="T81" fmla="*/ 1181 h 1181"/>
                      <a:gd name="T82" fmla="*/ 2401 w 2522"/>
                      <a:gd name="T83" fmla="*/ 1177 h 1181"/>
                      <a:gd name="T84" fmla="*/ 2414 w 2522"/>
                      <a:gd name="T85" fmla="*/ 1164 h 1181"/>
                      <a:gd name="T86" fmla="*/ 2512 w 2522"/>
                      <a:gd name="T87" fmla="*/ 1048 h 1181"/>
                      <a:gd name="T88" fmla="*/ 2518 w 2522"/>
                      <a:gd name="T89" fmla="*/ 1040 h 1181"/>
                      <a:gd name="T90" fmla="*/ 2522 w 2522"/>
                      <a:gd name="T91" fmla="*/ 1023 h 1181"/>
                      <a:gd name="T92" fmla="*/ 2522 w 2522"/>
                      <a:gd name="T93" fmla="*/ 1012 h 1181"/>
                      <a:gd name="T94" fmla="*/ 2521 w 2522"/>
                      <a:gd name="T95" fmla="*/ 1001 h 1181"/>
                      <a:gd name="T96" fmla="*/ 2512 w 2522"/>
                      <a:gd name="T97" fmla="*/ 985 h 1181"/>
                      <a:gd name="T98" fmla="*/ 2505 w 2522"/>
                      <a:gd name="T99" fmla="*/ 978 h 1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522" h="1181">
                        <a:moveTo>
                          <a:pt x="2505" y="978"/>
                        </a:moveTo>
                        <a:lnTo>
                          <a:pt x="2162" y="694"/>
                        </a:lnTo>
                        <a:lnTo>
                          <a:pt x="2162" y="54"/>
                        </a:lnTo>
                        <a:lnTo>
                          <a:pt x="2162" y="44"/>
                        </a:lnTo>
                        <a:lnTo>
                          <a:pt x="2155" y="26"/>
                        </a:lnTo>
                        <a:lnTo>
                          <a:pt x="2149" y="18"/>
                        </a:lnTo>
                        <a:lnTo>
                          <a:pt x="2141" y="13"/>
                        </a:lnTo>
                        <a:lnTo>
                          <a:pt x="2123" y="5"/>
                        </a:lnTo>
                        <a:lnTo>
                          <a:pt x="2113" y="5"/>
                        </a:lnTo>
                        <a:lnTo>
                          <a:pt x="1812" y="5"/>
                        </a:lnTo>
                        <a:lnTo>
                          <a:pt x="1802" y="5"/>
                        </a:lnTo>
                        <a:lnTo>
                          <a:pt x="1783" y="13"/>
                        </a:lnTo>
                        <a:lnTo>
                          <a:pt x="1776" y="18"/>
                        </a:lnTo>
                        <a:lnTo>
                          <a:pt x="1770" y="26"/>
                        </a:lnTo>
                        <a:lnTo>
                          <a:pt x="1763" y="44"/>
                        </a:lnTo>
                        <a:lnTo>
                          <a:pt x="1762" y="54"/>
                        </a:lnTo>
                        <a:lnTo>
                          <a:pt x="1762" y="360"/>
                        </a:lnTo>
                        <a:lnTo>
                          <a:pt x="1380" y="41"/>
                        </a:lnTo>
                        <a:lnTo>
                          <a:pt x="1354" y="23"/>
                        </a:lnTo>
                        <a:lnTo>
                          <a:pt x="1295" y="1"/>
                        </a:lnTo>
                        <a:lnTo>
                          <a:pt x="1262" y="0"/>
                        </a:lnTo>
                        <a:lnTo>
                          <a:pt x="1227" y="1"/>
                        </a:lnTo>
                        <a:lnTo>
                          <a:pt x="1168" y="23"/>
                        </a:lnTo>
                        <a:lnTo>
                          <a:pt x="1142" y="41"/>
                        </a:lnTo>
                        <a:lnTo>
                          <a:pt x="17" y="978"/>
                        </a:lnTo>
                        <a:lnTo>
                          <a:pt x="10" y="985"/>
                        </a:lnTo>
                        <a:lnTo>
                          <a:pt x="1" y="1001"/>
                        </a:lnTo>
                        <a:lnTo>
                          <a:pt x="0" y="1012"/>
                        </a:lnTo>
                        <a:lnTo>
                          <a:pt x="0" y="1023"/>
                        </a:lnTo>
                        <a:lnTo>
                          <a:pt x="6" y="1040"/>
                        </a:lnTo>
                        <a:lnTo>
                          <a:pt x="12" y="1048"/>
                        </a:lnTo>
                        <a:lnTo>
                          <a:pt x="108" y="1164"/>
                        </a:lnTo>
                        <a:lnTo>
                          <a:pt x="122" y="1177"/>
                        </a:lnTo>
                        <a:lnTo>
                          <a:pt x="141" y="1181"/>
                        </a:lnTo>
                        <a:lnTo>
                          <a:pt x="160" y="1181"/>
                        </a:lnTo>
                        <a:lnTo>
                          <a:pt x="179" y="1171"/>
                        </a:lnTo>
                        <a:lnTo>
                          <a:pt x="1262" y="268"/>
                        </a:lnTo>
                        <a:lnTo>
                          <a:pt x="2344" y="1171"/>
                        </a:lnTo>
                        <a:lnTo>
                          <a:pt x="2358" y="1180"/>
                        </a:lnTo>
                        <a:lnTo>
                          <a:pt x="2377" y="1181"/>
                        </a:lnTo>
                        <a:lnTo>
                          <a:pt x="2383" y="1181"/>
                        </a:lnTo>
                        <a:lnTo>
                          <a:pt x="2401" y="1177"/>
                        </a:lnTo>
                        <a:lnTo>
                          <a:pt x="2414" y="1164"/>
                        </a:lnTo>
                        <a:lnTo>
                          <a:pt x="2512" y="1048"/>
                        </a:lnTo>
                        <a:lnTo>
                          <a:pt x="2518" y="1040"/>
                        </a:lnTo>
                        <a:lnTo>
                          <a:pt x="2522" y="1023"/>
                        </a:lnTo>
                        <a:lnTo>
                          <a:pt x="2522" y="1012"/>
                        </a:lnTo>
                        <a:lnTo>
                          <a:pt x="2521" y="1001"/>
                        </a:lnTo>
                        <a:lnTo>
                          <a:pt x="2512" y="985"/>
                        </a:lnTo>
                        <a:lnTo>
                          <a:pt x="2505" y="9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01BD73-6B28-4F61-BCC2-6E039B6C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8" b="7070"/>
            <a:stretch/>
          </p:blipFill>
          <p:spPr>
            <a:xfrm>
              <a:off x="3670702" y="1755532"/>
              <a:ext cx="2310630" cy="4286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0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Holistic – Hand,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Face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03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3AEFB6C-F114-4C82-8922-C20768E5C993}"/>
              </a:ext>
            </a:extLst>
          </p:cNvPr>
          <p:cNvGrpSpPr/>
          <p:nvPr/>
        </p:nvGrpSpPr>
        <p:grpSpPr>
          <a:xfrm>
            <a:off x="687142" y="1739603"/>
            <a:ext cx="5127207" cy="4261045"/>
            <a:chOff x="761865" y="1804195"/>
            <a:chExt cx="2703409" cy="2354309"/>
          </a:xfrm>
        </p:grpSpPr>
        <p:sp>
          <p:nvSpPr>
            <p:cNvPr id="16" name="사각형: 둥근 위쪽 모서리 6">
              <a:extLst>
                <a:ext uri="{FF2B5EF4-FFF2-40B4-BE49-F238E27FC236}">
                  <a16:creationId xmlns:a16="http://schemas.microsoft.com/office/drawing/2014/main" id="{8744273A-38C6-4B09-BD0A-5ECCD69A1462}"/>
                </a:ext>
              </a:extLst>
            </p:cNvPr>
            <p:cNvSpPr/>
            <p:nvPr/>
          </p:nvSpPr>
          <p:spPr>
            <a:xfrm>
              <a:off x="761865" y="1804195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" name="사각형: 둥근 위쪽 모서리 5">
              <a:extLst>
                <a:ext uri="{FF2B5EF4-FFF2-40B4-BE49-F238E27FC236}">
                  <a16:creationId xmlns:a16="http://schemas.microsoft.com/office/drawing/2014/main" id="{B0FBDAFA-E0B1-4C08-ACBC-08CAB54E4BB5}"/>
                </a:ext>
              </a:extLst>
            </p:cNvPr>
            <p:cNvSpPr/>
            <p:nvPr/>
          </p:nvSpPr>
          <p:spPr>
            <a:xfrm>
              <a:off x="761865" y="1804195"/>
              <a:ext cx="2703408" cy="331571"/>
            </a:xfrm>
            <a:prstGeom prst="round2SameRect">
              <a:avLst/>
            </a:prstGeom>
            <a:solidFill>
              <a:srgbClr val="F6F1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077505E-A515-4C88-923E-C42DFF0E8040}"/>
                </a:ext>
              </a:extLst>
            </p:cNvPr>
            <p:cNvGrpSpPr/>
            <p:nvPr/>
          </p:nvGrpSpPr>
          <p:grpSpPr>
            <a:xfrm>
              <a:off x="2433123" y="1900557"/>
              <a:ext cx="893823" cy="138845"/>
              <a:chOff x="5455269" y="2543608"/>
              <a:chExt cx="893823" cy="138845"/>
            </a:xfrm>
          </p:grpSpPr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84E33A3B-4632-4709-858E-F7D04AE64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8AC7A008-B209-434F-BC69-4F75B784A25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1" name="Group 12">
                <a:extLst>
                  <a:ext uri="{FF2B5EF4-FFF2-40B4-BE49-F238E27FC236}">
                    <a16:creationId xmlns:a16="http://schemas.microsoft.com/office/drawing/2014/main" id="{1E7F1FA1-39A5-4518-8ADE-BD1A7986463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EC9FF98A-46BE-43B9-AABC-1CD0BFE1F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5514D517-B326-4098-B73A-A26C3169A6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8FD404-37C5-4847-88AE-272766C18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" y="2425436"/>
            <a:ext cx="4578545" cy="34300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56C90E-90E1-48D0-90E5-8E1035AFCD4F}"/>
              </a:ext>
            </a:extLst>
          </p:cNvPr>
          <p:cNvSpPr/>
          <p:nvPr/>
        </p:nvSpPr>
        <p:spPr>
          <a:xfrm>
            <a:off x="6764488" y="2241076"/>
            <a:ext cx="3662915" cy="3475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MEDIAPIPE HOLISTIC with webcam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min_detection_confidence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0.5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min_tracking_confidence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0.5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FACE_CONNECTIONS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HAND_CONNECTIONS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drawing_styles.get_default_hand_landmark_style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(),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drawing_styles.get_default_hand_connection_style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Face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style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이용하지 않고 직접 값을 줌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89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Holistic – All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04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3E18A0-6106-43A2-A9E0-84223945CAC3}"/>
              </a:ext>
            </a:extLst>
          </p:cNvPr>
          <p:cNvGrpSpPr/>
          <p:nvPr/>
        </p:nvGrpSpPr>
        <p:grpSpPr>
          <a:xfrm>
            <a:off x="974493" y="1448889"/>
            <a:ext cx="3970864" cy="3300048"/>
            <a:chOff x="761865" y="1804195"/>
            <a:chExt cx="2703409" cy="2354309"/>
          </a:xfrm>
        </p:grpSpPr>
        <p:sp>
          <p:nvSpPr>
            <p:cNvPr id="26" name="사각형: 둥근 위쪽 모서리 6">
              <a:extLst>
                <a:ext uri="{FF2B5EF4-FFF2-40B4-BE49-F238E27FC236}">
                  <a16:creationId xmlns:a16="http://schemas.microsoft.com/office/drawing/2014/main" id="{3BFBDE8C-DD0B-4F15-9F2C-2EFC4D68B0E0}"/>
                </a:ext>
              </a:extLst>
            </p:cNvPr>
            <p:cNvSpPr/>
            <p:nvPr/>
          </p:nvSpPr>
          <p:spPr>
            <a:xfrm>
              <a:off x="761865" y="1804195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7" name="사각형: 둥근 위쪽 모서리 5">
              <a:extLst>
                <a:ext uri="{FF2B5EF4-FFF2-40B4-BE49-F238E27FC236}">
                  <a16:creationId xmlns:a16="http://schemas.microsoft.com/office/drawing/2014/main" id="{0DEE3E20-9166-46ED-BCB2-0CCC4998CDE8}"/>
                </a:ext>
              </a:extLst>
            </p:cNvPr>
            <p:cNvSpPr/>
            <p:nvPr/>
          </p:nvSpPr>
          <p:spPr>
            <a:xfrm>
              <a:off x="761865" y="1804195"/>
              <a:ext cx="2703408" cy="331571"/>
            </a:xfrm>
            <a:prstGeom prst="round2SameRect">
              <a:avLst/>
            </a:prstGeom>
            <a:solidFill>
              <a:srgbClr val="F6F1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F411FB4-EA8E-4BE3-98A5-3AD191CB1B58}"/>
                </a:ext>
              </a:extLst>
            </p:cNvPr>
            <p:cNvGrpSpPr/>
            <p:nvPr/>
          </p:nvGrpSpPr>
          <p:grpSpPr>
            <a:xfrm>
              <a:off x="2433123" y="1900557"/>
              <a:ext cx="893823" cy="138845"/>
              <a:chOff x="5455269" y="2543608"/>
              <a:chExt cx="893823" cy="138845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30918D6D-5546-46EF-AD45-88E93C541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0441FF5F-B636-4107-8734-F80F0CD888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1" name="Group 12">
                <a:extLst>
                  <a:ext uri="{FF2B5EF4-FFF2-40B4-BE49-F238E27FC236}">
                    <a16:creationId xmlns:a16="http://schemas.microsoft.com/office/drawing/2014/main" id="{3FF3DF18-4F1F-46C3-8F53-3ED835C98A1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ED4BF683-3513-4779-88DF-C452D22A2B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CFB44106-FC54-4481-9402-340976F65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BB34020-AE98-4705-9ADF-F29621EC8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67" y="1995975"/>
            <a:ext cx="3564828" cy="267064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B268A11C-4DA7-48EA-BD99-A9F99DF826B6}"/>
              </a:ext>
            </a:extLst>
          </p:cNvPr>
          <p:cNvGrpSpPr/>
          <p:nvPr/>
        </p:nvGrpSpPr>
        <p:grpSpPr>
          <a:xfrm>
            <a:off x="3198288" y="3424737"/>
            <a:ext cx="3449337" cy="2866625"/>
            <a:chOff x="761865" y="1804195"/>
            <a:chExt cx="2703409" cy="2354309"/>
          </a:xfrm>
        </p:grpSpPr>
        <p:sp>
          <p:nvSpPr>
            <p:cNvPr id="35" name="사각형: 둥근 위쪽 모서리 6">
              <a:extLst>
                <a:ext uri="{FF2B5EF4-FFF2-40B4-BE49-F238E27FC236}">
                  <a16:creationId xmlns:a16="http://schemas.microsoft.com/office/drawing/2014/main" id="{D65F70E3-6FC4-48E7-AD68-2204BBB908BE}"/>
                </a:ext>
              </a:extLst>
            </p:cNvPr>
            <p:cNvSpPr/>
            <p:nvPr/>
          </p:nvSpPr>
          <p:spPr>
            <a:xfrm>
              <a:off x="761865" y="1804195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사각형: 둥근 위쪽 모서리 5">
              <a:extLst>
                <a:ext uri="{FF2B5EF4-FFF2-40B4-BE49-F238E27FC236}">
                  <a16:creationId xmlns:a16="http://schemas.microsoft.com/office/drawing/2014/main" id="{66FE710E-978D-4212-A70D-AE0DB20FDE9B}"/>
                </a:ext>
              </a:extLst>
            </p:cNvPr>
            <p:cNvSpPr/>
            <p:nvPr/>
          </p:nvSpPr>
          <p:spPr>
            <a:xfrm>
              <a:off x="761865" y="1804195"/>
              <a:ext cx="2703408" cy="331571"/>
            </a:xfrm>
            <a:prstGeom prst="round2SameRect">
              <a:avLst/>
            </a:prstGeom>
            <a:solidFill>
              <a:srgbClr val="F6F1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CD553ED-2591-4BBE-BCEF-A1AE21D0C311}"/>
                </a:ext>
              </a:extLst>
            </p:cNvPr>
            <p:cNvGrpSpPr/>
            <p:nvPr/>
          </p:nvGrpSpPr>
          <p:grpSpPr>
            <a:xfrm>
              <a:off x="2433123" y="1900557"/>
              <a:ext cx="893823" cy="138845"/>
              <a:chOff x="5455269" y="2543608"/>
              <a:chExt cx="893823" cy="138845"/>
            </a:xfrm>
          </p:grpSpPr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1B6E0F26-240B-49E9-8A02-7E7B505EF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C0E56162-5170-4285-ACF3-5534F9D70F5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0" name="Group 12">
                <a:extLst>
                  <a:ext uri="{FF2B5EF4-FFF2-40B4-BE49-F238E27FC236}">
                    <a16:creationId xmlns:a16="http://schemas.microsoft.com/office/drawing/2014/main" id="{B4C246EB-EB9E-470F-88C4-D9B1A922D64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454BD89-281D-4FA5-8C00-D6679C0E5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16D19A34-609D-4F46-82DC-D88876E216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1CB0958-49A5-4662-9532-8DC689AF4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13" y="3924434"/>
            <a:ext cx="3007705" cy="225326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F9116B-3CE5-440D-9A5C-89A8C1A8E971}"/>
              </a:ext>
            </a:extLst>
          </p:cNvPr>
          <p:cNvSpPr/>
          <p:nvPr/>
        </p:nvSpPr>
        <p:spPr>
          <a:xfrm>
            <a:off x="7287277" y="2132150"/>
            <a:ext cx="3662915" cy="3475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MEDIAPIPE HOLISTIC with webcam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min_detection_confidence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0.5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min_tracking_confidence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0.5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FACE_CONNECTIONS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HAND_CONNECTIONS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drawing_styles.get_default_hand_landmark_style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(),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drawing_styles.get_default_hand_connection_style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Face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style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주지않음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5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Object Tracking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05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01EBFAF-4940-4282-9E3B-7B88493EB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" t="4836" r="-390" b="2404"/>
          <a:stretch/>
        </p:blipFill>
        <p:spPr>
          <a:xfrm>
            <a:off x="1780765" y="1516315"/>
            <a:ext cx="2403962" cy="47076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3C7052-8D60-4141-82E1-0B07532C7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7" b="2402"/>
          <a:stretch/>
        </p:blipFill>
        <p:spPr>
          <a:xfrm>
            <a:off x="4855917" y="1516315"/>
            <a:ext cx="2403962" cy="47076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EAC40E-D631-465B-B0A9-F84D51AB6A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3" b="4038"/>
          <a:stretch/>
        </p:blipFill>
        <p:spPr>
          <a:xfrm>
            <a:off x="7931069" y="1516315"/>
            <a:ext cx="2470228" cy="47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7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Face Detection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06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DE6117-00C8-4FC6-940C-56FA75893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3" b="6250"/>
          <a:stretch/>
        </p:blipFill>
        <p:spPr>
          <a:xfrm>
            <a:off x="2866332" y="1486676"/>
            <a:ext cx="2543188" cy="47668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DC2163-37A9-4BAE-AC5B-1106F9D3E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8" b="6716"/>
          <a:stretch/>
        </p:blipFill>
        <p:spPr>
          <a:xfrm>
            <a:off x="6835648" y="1486676"/>
            <a:ext cx="2543187" cy="47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0902"/>
      </p:ext>
    </p:extLst>
  </p:cSld>
  <p:clrMapOvr>
    <a:masterClrMapping/>
  </p:clrMapOvr>
</p:sld>
</file>

<file path=ppt/theme/theme1.xml><?xml version="1.0" encoding="utf-8"?>
<a:theme xmlns:a="http://schemas.openxmlformats.org/drawingml/2006/main" name="4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467</Words>
  <Application>Microsoft Office PowerPoint</Application>
  <PresentationFormat>와이드스크린</PresentationFormat>
  <Paragraphs>111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야놀자 야체 B</vt:lpstr>
      <vt:lpstr>Cambria Math</vt:lpstr>
      <vt:lpstr>Arial</vt:lpstr>
      <vt:lpstr>42_Office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back eunsun</cp:lastModifiedBy>
  <cp:revision>13</cp:revision>
  <dcterms:created xsi:type="dcterms:W3CDTF">2021-12-15T04:00:03Z</dcterms:created>
  <dcterms:modified xsi:type="dcterms:W3CDTF">2022-01-06T14:07:07Z</dcterms:modified>
</cp:coreProperties>
</file>